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5" r:id="rId1"/>
  </p:sldMasterIdLst>
  <p:notesMasterIdLst>
    <p:notesMasterId r:id="rId15"/>
  </p:notesMasterIdLst>
  <p:sldIdLst>
    <p:sldId id="287" r:id="rId2"/>
    <p:sldId id="289" r:id="rId3"/>
    <p:sldId id="291" r:id="rId4"/>
    <p:sldId id="301" r:id="rId5"/>
    <p:sldId id="308" r:id="rId6"/>
    <p:sldId id="292" r:id="rId7"/>
    <p:sldId id="307" r:id="rId8"/>
    <p:sldId id="309" r:id="rId9"/>
    <p:sldId id="293" r:id="rId10"/>
    <p:sldId id="295" r:id="rId11"/>
    <p:sldId id="300" r:id="rId12"/>
    <p:sldId id="298" r:id="rId13"/>
    <p:sldId id="312"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orient="horz" pos="2260" userDrawn="1">
          <p15:clr>
            <a:srgbClr val="A4A3A4"/>
          </p15:clr>
        </p15:guide>
        <p15:guide id="3"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UKU" initials="M" lastIdx="1" clrIdx="0">
    <p:extLst>
      <p:ext uri="{19B8F6BF-5375-455C-9EA6-DF929625EA0E}">
        <p15:presenceInfo xmlns:p15="http://schemas.microsoft.com/office/powerpoint/2012/main" userId="MARUK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136" autoAdjust="0"/>
    <p:restoredTop sz="81295" autoAdjust="0"/>
  </p:normalViewPr>
  <p:slideViewPr>
    <p:cSldViewPr snapToGrid="0">
      <p:cViewPr varScale="1">
        <p:scale>
          <a:sx n="60" d="100"/>
          <a:sy n="60" d="100"/>
        </p:scale>
        <p:origin x="972" y="78"/>
      </p:cViewPr>
      <p:guideLst>
        <p:guide orient="horz" pos="2160"/>
        <p:guide orient="horz" pos="2260"/>
        <p:guide pos="3840"/>
      </p:guideLst>
    </p:cSldViewPr>
  </p:slideViewPr>
  <p:outlineViewPr>
    <p:cViewPr>
      <p:scale>
        <a:sx n="33" d="100"/>
        <a:sy n="33" d="100"/>
      </p:scale>
      <p:origin x="250" y="293"/>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05E5CE-88BA-4279-A4A2-A246E40B01D3}" type="datetimeFigureOut">
              <a:rPr lang="en-US" smtClean="0"/>
              <a:pPr/>
              <a:t>11/17/2019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D9A2E8-B582-478A-AC21-C5298C32592C}" type="slidenum">
              <a:rPr lang="en-US" smtClean="0"/>
              <a:pPr/>
              <a:t>‹#›</a:t>
            </a:fld>
            <a:endParaRPr lang="en-US" dirty="0"/>
          </a:p>
        </p:txBody>
      </p:sp>
    </p:spTree>
    <p:extLst>
      <p:ext uri="{BB962C8B-B14F-4D97-AF65-F5344CB8AC3E}">
        <p14:creationId xmlns:p14="http://schemas.microsoft.com/office/powerpoint/2010/main" val="398176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a:t>
            </a:fld>
            <a:endParaRPr lang="en-US" dirty="0"/>
          </a:p>
        </p:txBody>
      </p:sp>
    </p:spTree>
    <p:extLst>
      <p:ext uri="{BB962C8B-B14F-4D97-AF65-F5344CB8AC3E}">
        <p14:creationId xmlns:p14="http://schemas.microsoft.com/office/powerpoint/2010/main" val="11376398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prevalence of type II diabetes has raised a serious concern in the U.S. health sector. Blood sugar levels are highly influenced by the types of food individuals consume. It is crucial to maintain blood sugar levels within normal limits to prevent diabetes and its metabolic complications. Researchers have observed that personalized nutrition management seems to be the most essential and cost-effective model of diabetes type II management. The main objective of this project is to provide knowledge, skills, and confidence to make effective plans to reduce risk, enhance glycemic control, and improve the quality of life of the patients. </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2</a:t>
            </a:fld>
            <a:endParaRPr lang="en-US" dirty="0"/>
          </a:p>
        </p:txBody>
      </p:sp>
    </p:spTree>
    <p:extLst>
      <p:ext uri="{BB962C8B-B14F-4D97-AF65-F5344CB8AC3E}">
        <p14:creationId xmlns:p14="http://schemas.microsoft.com/office/powerpoint/2010/main" val="4042547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a:lnSpc>
                <a:spcPct val="200000"/>
              </a:lnSpc>
              <a:buFont typeface="Wingdings" pitchFamily="2" charset="2"/>
              <a:buNone/>
            </a:pPr>
            <a:r>
              <a:rPr lang="en-US" dirty="0" smtClean="0"/>
              <a:t>The selected organizational culture survey tool is the Organizational Readiness to Change Assessment (ORCA) tool. This survey tool measures the readiness of an organization in the implementation of EBP in clinical settings. The ORCA tool is essential in the identification and monitoring of the organization’s strengths and weaknesses to support the implementation of EBP (</a:t>
            </a:r>
            <a:r>
              <a:rPr lang="en-US" dirty="0" err="1" smtClean="0"/>
              <a:t>Puchalski</a:t>
            </a:r>
            <a:r>
              <a:rPr lang="en-US" dirty="0" smtClean="0"/>
              <a:t> &amp; Straus, 2019). The survey found that the healthcare providers of the facility are committed to the implementation of evidence-based practice.</a:t>
            </a:r>
            <a:r>
              <a:rPr lang="en-US" baseline="0" dirty="0" smtClean="0"/>
              <a:t> The barrier that I foresee to affect the EBP is funding. It might be challenging to find an organization that will support and fund the practice. Resources are very scarce; hence, it is hard for organizations to sponsor the research. The other challenge would be granting of approval to conduct the study. Not all organizations support evidence-based practices within the organization as the exercises are quite expensive to implement. </a:t>
            </a:r>
            <a:endParaRPr lang="en-US" dirty="0" smtClean="0"/>
          </a:p>
        </p:txBody>
      </p:sp>
      <p:sp>
        <p:nvSpPr>
          <p:cNvPr id="4" name="Slide Number Placeholder 3"/>
          <p:cNvSpPr>
            <a:spLocks noGrp="1"/>
          </p:cNvSpPr>
          <p:nvPr>
            <p:ph type="sldNum" sz="quarter" idx="10"/>
          </p:nvPr>
        </p:nvSpPr>
        <p:spPr/>
        <p:txBody>
          <a:bodyPr/>
          <a:lstStyle/>
          <a:p>
            <a:fld id="{68D9A2E8-B582-478A-AC21-C5298C32592C}" type="slidenum">
              <a:rPr lang="en-US" smtClean="0"/>
              <a:pPr/>
              <a:t>3</a:t>
            </a:fld>
            <a:endParaRPr lang="en-US" dirty="0"/>
          </a:p>
        </p:txBody>
      </p:sp>
    </p:spTree>
    <p:extLst>
      <p:ext uri="{BB962C8B-B14F-4D97-AF65-F5344CB8AC3E}">
        <p14:creationId xmlns:p14="http://schemas.microsoft.com/office/powerpoint/2010/main" val="2348785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facilitators of this evidence-based practice will help in the funding of the research and its implementation in various organizations. The study will also help in the adoption of personalized nutritional plans to treat patients with type II diabetes (</a:t>
            </a:r>
            <a:r>
              <a:rPr lang="en-US" dirty="0" err="1" smtClean="0"/>
              <a:t>Ceriello</a:t>
            </a:r>
            <a:r>
              <a:rPr lang="en-US" dirty="0" smtClean="0"/>
              <a:t> et al., 2014). Facilitators include National Initiatives, including the Centers for Medicare and Medicaid Services Hospital Readmissions Reduction Program (HRRP). These initiatives are concerned with the reduction of preventable hospital readmissions. Clinical inquiry skills are essential in the implementation of evidence-based practice. Clinical inquiry entails asking related clinical questions to ensure that the best practices are being used. The clinical investigations will, therefore, aim at improving the quality of healthcare provision to patients with type II diabetes and research to generate new knowledge that is implemented in the form of EBP.</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4</a:t>
            </a:fld>
            <a:endParaRPr lang="en-US" dirty="0"/>
          </a:p>
        </p:txBody>
      </p:sp>
    </p:spTree>
    <p:extLst>
      <p:ext uri="{BB962C8B-B14F-4D97-AF65-F5344CB8AC3E}">
        <p14:creationId xmlns:p14="http://schemas.microsoft.com/office/powerpoint/2010/main" val="34582709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Type II Diabetes Mellitus affects about 29.1 million individuals in the United States, making it the 7th leading cause of death. (Diabetes, 2018). Individuals with poorly controlled diabetes can have numerous amounts of complications creating multiple comorbidities. There is a significant association between lifestyle choices such as little to no physical activity, poor nutritional habits, and high body mass index that can contribute to the development of diabetes as well as increase patients with diabetes chances of developing diabetic complications. Nutrition has been recognized as a critical feature in treating diabetic patients. The American Diabetes Association (ADA) released a report on the relevance of a personalized nutritional plan to manage type 2 diabetic patients (Sharkey, 2019). </a:t>
            </a:r>
            <a:r>
              <a:rPr lang="en-US" sz="1200" kern="1200" dirty="0" smtClean="0">
                <a:solidFill>
                  <a:schemeClr val="tx1"/>
                </a:solidFill>
                <a:effectLst/>
                <a:latin typeface="+mn-lt"/>
                <a:ea typeface="+mn-ea"/>
                <a:cs typeface="+mn-cs"/>
              </a:rPr>
              <a:t>The primary aim of the individualized dietary plan is to promote healthy foods and proper eating plans to enhance control of </a:t>
            </a:r>
            <a:r>
              <a:rPr lang="en-US" sz="1200" kern="1200" dirty="0" err="1" smtClean="0">
                <a:solidFill>
                  <a:schemeClr val="tx1"/>
                </a:solidFill>
                <a:effectLst/>
                <a:latin typeface="+mn-lt"/>
                <a:ea typeface="+mn-ea"/>
                <a:cs typeface="+mn-cs"/>
              </a:rPr>
              <a:t>glycemia</a:t>
            </a:r>
            <a:r>
              <a:rPr lang="en-US" sz="1200" kern="1200" dirty="0" smtClean="0">
                <a:solidFill>
                  <a:schemeClr val="tx1"/>
                </a:solidFill>
                <a:effectLst/>
                <a:latin typeface="+mn-lt"/>
                <a:ea typeface="+mn-ea"/>
                <a:cs typeface="+mn-cs"/>
              </a:rPr>
              <a:t> and other risk factors to reduce the rate of hospital readmissions. </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5</a:t>
            </a:fld>
            <a:endParaRPr lang="en-US" dirty="0"/>
          </a:p>
        </p:txBody>
      </p:sp>
    </p:spTree>
    <p:extLst>
      <p:ext uri="{BB962C8B-B14F-4D97-AF65-F5344CB8AC3E}">
        <p14:creationId xmlns:p14="http://schemas.microsoft.com/office/powerpoint/2010/main" val="28213580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It is also well known that unhealthy lifestyles are contributing agents for type II diabetes onset as well as complications. </a:t>
            </a:r>
            <a:r>
              <a:rPr lang="en-US" sz="1200" kern="1200" dirty="0" smtClean="0">
                <a:solidFill>
                  <a:schemeClr val="tx1"/>
                </a:solidFill>
                <a:effectLst/>
                <a:latin typeface="+mn-lt"/>
                <a:ea typeface="+mn-ea"/>
                <a:cs typeface="+mn-cs"/>
              </a:rPr>
              <a:t>Obesity, sedentary lifestyle, and poor nutritional habits are all modifiable risk factors. </a:t>
            </a:r>
            <a:r>
              <a:rPr lang="en-US" sz="1200" dirty="0" smtClean="0"/>
              <a:t>About $245 billion was spent on the diagnosis of diabetes, while $176 billion was used to treat diabetic patients in 2012. </a:t>
            </a:r>
            <a:r>
              <a:rPr lang="en-US" sz="1200" kern="1200" dirty="0" smtClean="0">
                <a:solidFill>
                  <a:schemeClr val="tx1"/>
                </a:solidFill>
                <a:effectLst/>
                <a:latin typeface="+mn-lt"/>
                <a:ea typeface="+mn-ea"/>
                <a:cs typeface="+mn-cs"/>
              </a:rPr>
              <a:t>Type II diabetes seems to affect individuals proportionately</a:t>
            </a:r>
            <a:r>
              <a:rPr lang="en-US" sz="1200" kern="1200" baseline="0" dirty="0" smtClean="0">
                <a:solidFill>
                  <a:schemeClr val="tx1"/>
                </a:solidFill>
                <a:effectLst/>
                <a:latin typeface="+mn-lt"/>
                <a:ea typeface="+mn-ea"/>
                <a:cs typeface="+mn-cs"/>
              </a:rPr>
              <a:t> with t</a:t>
            </a:r>
            <a:r>
              <a:rPr lang="en-US" sz="1200" kern="1200" dirty="0" smtClean="0">
                <a:solidFill>
                  <a:schemeClr val="tx1"/>
                </a:solidFill>
                <a:effectLst/>
                <a:latin typeface="+mn-lt"/>
                <a:ea typeface="+mn-ea"/>
                <a:cs typeface="+mn-cs"/>
              </a:rPr>
              <a:t>he percentage of diagnosed adults depicted as 6.6% non-Hispanic White, 11.8% non-Hispanic Black, 10.4% Hispanic, and 7.5% Asian. Recognizing the comparative evidence in favor of the use of individualized dietary plans for type 2 diabetic patients, health care providers, and health researchers emphasize general recommendations such as a proper portion of foods for patient's weight gain and weight loss targets for overweight patients (</a:t>
            </a:r>
            <a:r>
              <a:rPr lang="en-US" sz="1200" kern="1200" dirty="0" err="1" smtClean="0">
                <a:solidFill>
                  <a:schemeClr val="tx1"/>
                </a:solidFill>
                <a:effectLst/>
                <a:latin typeface="+mn-lt"/>
                <a:ea typeface="+mn-ea"/>
                <a:cs typeface="+mn-cs"/>
              </a:rPr>
              <a:t>Oreinstein</a:t>
            </a:r>
            <a:r>
              <a:rPr lang="en-US" sz="1200" kern="1200" dirty="0" smtClean="0">
                <a:solidFill>
                  <a:schemeClr val="tx1"/>
                </a:solidFill>
                <a:effectLst/>
                <a:latin typeface="+mn-lt"/>
                <a:ea typeface="+mn-ea"/>
                <a:cs typeface="+mn-cs"/>
              </a:rPr>
              <a:t>, 2017). </a:t>
            </a:r>
            <a:endParaRPr lang="en-US" sz="1200" dirty="0" smtClean="0">
              <a:solidFill>
                <a:schemeClr val="tx1"/>
              </a:solidFill>
              <a:latin typeface="Constantia"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6</a:t>
            </a:fld>
            <a:endParaRPr lang="en-US" dirty="0"/>
          </a:p>
        </p:txBody>
      </p:sp>
    </p:spTree>
    <p:extLst>
      <p:ext uri="{BB962C8B-B14F-4D97-AF65-F5344CB8AC3E}">
        <p14:creationId xmlns:p14="http://schemas.microsoft.com/office/powerpoint/2010/main" val="37588551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Type II diabetes is a disease that can be attributed to external forces and lifestyle habits. This implies that type II diabetes can be controlled using relatively simple lifestyles and dietary plans that aim at stabilizing individuals' blood sugar levels. Through personalized nutritional programs, type II diabetes can be controlled and even prevented. Personalized nutritional elements are all around perceived supporters of chronic diseases, including coronary illness, stroke, type II diabetes, and disease. Research by Jose </a:t>
            </a:r>
            <a:r>
              <a:rPr lang="en-US" dirty="0" err="1" smtClean="0"/>
              <a:t>Ordovas</a:t>
            </a:r>
            <a:r>
              <a:rPr lang="en-US" dirty="0" smtClean="0"/>
              <a:t> and a group of professors, personalized nutritional interventions partially overlaps with precision nutrition and nutritional genomics (</a:t>
            </a:r>
            <a:r>
              <a:rPr lang="en-US" dirty="0" err="1" smtClean="0"/>
              <a:t>Ordovas</a:t>
            </a:r>
            <a:r>
              <a:rPr lang="en-US" dirty="0" smtClean="0"/>
              <a:t>, Ferguson, Tai, &amp; Mathers, 2018). The </a:t>
            </a:r>
            <a:r>
              <a:rPr lang="en-US" sz="1200" kern="1200" dirty="0" smtClean="0">
                <a:solidFill>
                  <a:schemeClr val="tx1"/>
                </a:solidFill>
                <a:effectLst/>
                <a:latin typeface="+mn-lt"/>
                <a:ea typeface="+mn-ea"/>
                <a:cs typeface="+mn-cs"/>
              </a:rPr>
              <a:t>plans can be based on the analysis of current behavior, objectives, preferences, and delivery of interventions that motivate and enable patients to make appropriate changes in their eating patterns. </a:t>
            </a:r>
            <a:endParaRPr lang="en-US" dirty="0" smtClean="0"/>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7</a:t>
            </a:fld>
            <a:endParaRPr lang="en-US" dirty="0"/>
          </a:p>
        </p:txBody>
      </p:sp>
    </p:spTree>
    <p:extLst>
      <p:ext uri="{BB962C8B-B14F-4D97-AF65-F5344CB8AC3E}">
        <p14:creationId xmlns:p14="http://schemas.microsoft.com/office/powerpoint/2010/main" val="20054581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Currently, the facility I work in does not provide personalized dietary teaching for patients who are suffering from diabetes, nor does it tailor educational pamphlets and teaching to the individual. The proposed solutions are not consistent with the community culture and resources. Despite this, personalized nutrition might be seen as instrumental and beneficial to both the facility and the patients it serves. This intervention will promote the health of patients, including and settling on them mindful of their dietary decisions as well as reducing hospital readmissions within six months of discharge.</a:t>
            </a:r>
            <a:r>
              <a:rPr lang="en-US" baseline="0" dirty="0" smtClean="0"/>
              <a:t> It</a:t>
            </a:r>
            <a:r>
              <a:rPr lang="en-US" dirty="0" smtClean="0"/>
              <a:t> will offer specific recommendations to the type 2 diabetic patients on the right food for them to avoid more severe disorders like obesity that might lead to readmission of the patients. The program will also enhance the adoption of personalized dietary strategies to the needs of each patient's needs, preferences, and body weight to enable the patients to focus and maintain self-discipline in controlling fat and calorie intake. </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8</a:t>
            </a:fld>
            <a:endParaRPr lang="en-US" dirty="0"/>
          </a:p>
        </p:txBody>
      </p:sp>
    </p:spTree>
    <p:extLst>
      <p:ext uri="{BB962C8B-B14F-4D97-AF65-F5344CB8AC3E}">
        <p14:creationId xmlns:p14="http://schemas.microsoft.com/office/powerpoint/2010/main" val="18132427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a:lnSpc>
                <a:spcPct val="200000"/>
              </a:lnSpc>
              <a:buFont typeface="Wingdings" pitchFamily="2" charset="2"/>
              <a:buNone/>
            </a:pPr>
            <a:r>
              <a:rPr lang="en-US" dirty="0" smtClean="0"/>
              <a:t>Roger’s diffusion innovation theory help the hospital determine the readiness of hospital personnel as well as the patients.</a:t>
            </a:r>
            <a:r>
              <a:rPr lang="en-US" baseline="0" dirty="0" smtClean="0"/>
              <a:t> He p</a:t>
            </a:r>
            <a:r>
              <a:rPr lang="en-US" dirty="0" smtClean="0"/>
              <a:t>roposed five stages that identify the mechanism of diffusion of innovation theory. The first stage involve</a:t>
            </a:r>
            <a:r>
              <a:rPr lang="en-US" baseline="0" dirty="0" smtClean="0"/>
              <a:t> </a:t>
            </a:r>
            <a:r>
              <a:rPr lang="en-US" sz="1200" kern="1200" dirty="0" smtClean="0">
                <a:solidFill>
                  <a:schemeClr val="tx1"/>
                </a:solidFill>
                <a:effectLst/>
                <a:latin typeface="+mn-lt"/>
                <a:ea typeface="+mn-ea"/>
                <a:cs typeface="+mn-cs"/>
              </a:rPr>
              <a:t>creating sufficient awareness of the population and inspiring the target population in adopting the proposed solution. The proposed solution in the project involves the use of a personalized nutritional plan to control type II diabetes. The persuasion stage is the second stage of diffusion innovation theory. The persuasion stage is essential in situations where a certain percentage in society develops a negative perception of the proposed solution. This stage entails giving and receiving of clarifications on the information provided to the population. Rogers argues that the decision stage entails individual analysis of the positive and the negative impact of the proposed solution to determine whether to adopt it or not (Harvey &amp; </a:t>
            </a:r>
            <a:r>
              <a:rPr lang="en-US" sz="1200" kern="1200" dirty="0" err="1" smtClean="0">
                <a:solidFill>
                  <a:schemeClr val="tx1"/>
                </a:solidFill>
                <a:effectLst/>
                <a:latin typeface="+mn-lt"/>
                <a:ea typeface="+mn-ea"/>
                <a:cs typeface="+mn-cs"/>
              </a:rPr>
              <a:t>Kitson</a:t>
            </a:r>
            <a:r>
              <a:rPr lang="en-US" sz="1200" kern="1200" dirty="0" smtClean="0">
                <a:solidFill>
                  <a:schemeClr val="tx1"/>
                </a:solidFill>
                <a:effectLst/>
                <a:latin typeface="+mn-lt"/>
                <a:ea typeface="+mn-ea"/>
                <a:cs typeface="+mn-cs"/>
              </a:rPr>
              <a:t>, 2015). The implementation stage entails a process where a person takes some effort to look into the dependence of the innovation and gather more data about the effectiveness of the proposed solution. Confirmation is the last stage in the diffusion innovation theory that allows people to conform or finalize their decision and continue to use the proposed solution with full potential (Rudd &amp; Simonds, 2018). However, not all innovations may reach this stage due to the rejection of innovation. </a:t>
            </a:r>
            <a:endParaRPr lang="en-US" dirty="0" smtClean="0"/>
          </a:p>
          <a:p>
            <a:pPr>
              <a:lnSpc>
                <a:spcPct val="200000"/>
              </a:lnSpc>
              <a:buFont typeface="Wingdings" pitchFamily="2" charset="2"/>
              <a:buNone/>
            </a:pP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9</a:t>
            </a:fld>
            <a:endParaRPr lang="en-US" dirty="0"/>
          </a:p>
        </p:txBody>
      </p:sp>
    </p:spTree>
    <p:extLst>
      <p:ext uri="{BB962C8B-B14F-4D97-AF65-F5344CB8AC3E}">
        <p14:creationId xmlns:p14="http://schemas.microsoft.com/office/powerpoint/2010/main" val="31129635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14300" lvl="2" indent="0">
              <a:lnSpc>
                <a:spcPct val="200000"/>
              </a:lnSpc>
              <a:buFont typeface="Wingdings" pitchFamily="2" charset="2"/>
              <a:buNone/>
            </a:pPr>
            <a:r>
              <a:rPr lang="en-US" dirty="0" smtClean="0"/>
              <a:t>The target group in this study will be noninsured individuals who seek medical treatment at a county hospital. The majority of this population is Hispanic. This non-insured community is of lower economic status; hence, they do not have access to regular medical treatment. The individuals in this population will be seen in a hospital setting to allow providers to have closer monitoring and assessing the impact of the intervention. The patients will be required to sign an informed consent to participate in the program. The program will be conducted within 8months, where the first two months will involve the planning and training of all pertinent members. This is because there are many facets to be considered. There are various essential resources to be utilized in the program. For instance, human resources are the primary resources crucial to the success of the project. This is about having doctors, nurses, and nutritionists to make sure the program is implemented effectively and efficiently towards a positive outcome of the project. This program will incorporate monitoring and evaluation as the critical methods of measuring the effectiveness and the efficiency of the utilization of personalized nutritional plan. The project will be monitored through regular blood glucose monitoring of the participants. Personalized nutritional plans will be applied in two different ways: firstly, for the dietary management of patients with type II diabetes who need nutritional support to reduce their blood sugar levels (</a:t>
            </a:r>
            <a:r>
              <a:rPr lang="en-US" dirty="0" err="1" smtClean="0"/>
              <a:t>Ordovas</a:t>
            </a:r>
            <a:r>
              <a:rPr lang="en-US" dirty="0" smtClean="0"/>
              <a:t>, Ferguson, Tai, &amp; Mathers, 2018). Secondly, a personalized dietary plan will be applied for the development of more effective solutions towards improving their overall health within the six-month time frame, helping reduce hospital readmissions. </a:t>
            </a:r>
            <a:endParaRPr lang="en-US" dirty="0" smtClean="0"/>
          </a:p>
        </p:txBody>
      </p:sp>
      <p:sp>
        <p:nvSpPr>
          <p:cNvPr id="4" name="Slide Number Placeholder 3"/>
          <p:cNvSpPr>
            <a:spLocks noGrp="1"/>
          </p:cNvSpPr>
          <p:nvPr>
            <p:ph type="sldNum" sz="quarter" idx="10"/>
          </p:nvPr>
        </p:nvSpPr>
        <p:spPr/>
        <p:txBody>
          <a:bodyPr/>
          <a:lstStyle/>
          <a:p>
            <a:fld id="{68D9A2E8-B582-478A-AC21-C5298C32592C}" type="slidenum">
              <a:rPr lang="en-US" smtClean="0"/>
              <a:pPr/>
              <a:t>10</a:t>
            </a:fld>
            <a:endParaRPr lang="en-US" dirty="0"/>
          </a:p>
        </p:txBody>
      </p:sp>
    </p:spTree>
    <p:extLst>
      <p:ext uri="{BB962C8B-B14F-4D97-AF65-F5344CB8AC3E}">
        <p14:creationId xmlns:p14="http://schemas.microsoft.com/office/powerpoint/2010/main" val="6543161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this research, the positive outcomes include a reduced prevalence of type II diabetes complications amongst the non-insured Hispanic communities. Reduced prevalence of type II diabetes will be as a result of the utilization of personalized nutritional plans to control blood sugar levels. The primary aim of the evidence-based project is to reduce hospital readmissions within the first six months of discharge (</a:t>
            </a:r>
            <a:r>
              <a:rPr lang="en-US" dirty="0" err="1" smtClean="0"/>
              <a:t>Ordovas</a:t>
            </a:r>
            <a:r>
              <a:rPr lang="en-US" dirty="0" smtClean="0"/>
              <a:t>, Ferguson, Tai, &amp; Mathers, 2018). Lack of readmission within the six months of the project implementation is a significant measure of success. Research evidence provided is measured against the existing statistical methods to ascertain the reliability and value of the data collected. Mathematical and statistical tools are used in the analysis. When the final result does not meet our expectations, we have to refocus and redesign another way to improve the results. Also, the researcher analyses the negative results and makes recommendations on how to improve the reliability of this information future decision making. </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11</a:t>
            </a:fld>
            <a:endParaRPr lang="en-US" dirty="0"/>
          </a:p>
        </p:txBody>
      </p:sp>
    </p:spTree>
    <p:extLst>
      <p:ext uri="{BB962C8B-B14F-4D97-AF65-F5344CB8AC3E}">
        <p14:creationId xmlns:p14="http://schemas.microsoft.com/office/powerpoint/2010/main" val="28524599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12</a:t>
            </a:fld>
            <a:endParaRPr lang="en-US" dirty="0"/>
          </a:p>
        </p:txBody>
      </p:sp>
    </p:spTree>
    <p:extLst>
      <p:ext uri="{BB962C8B-B14F-4D97-AF65-F5344CB8AC3E}">
        <p14:creationId xmlns:p14="http://schemas.microsoft.com/office/powerpoint/2010/main" val="393187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11/17/2019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612235015"/>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11/17/2019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239219178"/>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11/17/2019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8342978"/>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9602BF1-B25E-4E9F-83A7-C4DD932695E2}" type="datetimeFigureOut">
              <a:rPr lang="en-US" smtClean="0"/>
              <a:pPr/>
              <a:t>11/17/2019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782753771"/>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9602BF1-B25E-4E9F-83A7-C4DD932695E2}" type="datetimeFigureOut">
              <a:rPr lang="en-US" smtClean="0"/>
              <a:pPr/>
              <a:t>11/17/2019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067893719"/>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9602BF1-B25E-4E9F-83A7-C4DD932695E2}" type="datetimeFigureOut">
              <a:rPr lang="en-US" smtClean="0"/>
              <a:pPr/>
              <a:t>11/17/2019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374392955"/>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602BF1-B25E-4E9F-83A7-C4DD932695E2}" type="datetimeFigureOut">
              <a:rPr lang="en-US" smtClean="0"/>
              <a:pPr/>
              <a:t>11/17/2019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10412030"/>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11/17/2019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49602140"/>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11/17/2019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200705083"/>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11/17/2019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02567795"/>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11/17/2019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884155136"/>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11/17/2019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7530447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11/17/2019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34040234"/>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11/17/2019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284159193"/>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11/17/2019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343653044"/>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11/17/2019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19472677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9602BF1-B25E-4E9F-83A7-C4DD932695E2}" type="datetimeFigureOut">
              <a:rPr lang="en-US" smtClean="0"/>
              <a:pPr/>
              <a:t>11/17/2019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598228653"/>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 id="2147483847" r:id="rId12"/>
    <p:sldLayoutId id="2147483848" r:id="rId13"/>
    <p:sldLayoutId id="2147483849" r:id="rId14"/>
    <p:sldLayoutId id="2147483850" r:id="rId15"/>
    <p:sldLayoutId id="2147483851" r:id="rId16"/>
  </p:sldLayoutIdLst>
  <p:transition spd="slow">
    <p:fade/>
  </p:transition>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dovepress.com/personalized-therapy-algorithms-for-type-2-diabetes-a-phenotype-based--peer-reviewed-fulltext-article-PGPM"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527" y="1708997"/>
            <a:ext cx="11485419" cy="3902093"/>
          </a:xfrm>
        </p:spPr>
        <p:txBody>
          <a:bodyPr>
            <a:normAutofit/>
          </a:bodyPr>
          <a:lstStyle/>
          <a:p>
            <a:pPr algn="ctr">
              <a:lnSpc>
                <a:spcPct val="150000"/>
              </a:lnSpc>
            </a:pPr>
            <a:r>
              <a:rPr lang="en-US" dirty="0">
                <a:solidFill>
                  <a:srgbClr val="00B050"/>
                </a:solidFill>
              </a:rPr>
              <a:t>Personalized Nutritional </a:t>
            </a:r>
            <a:r>
              <a:rPr lang="en-US" dirty="0" smtClean="0">
                <a:solidFill>
                  <a:srgbClr val="00B050"/>
                </a:solidFill>
              </a:rPr>
              <a:t>Plans</a:t>
            </a:r>
            <a:r>
              <a:rPr lang="en-US" dirty="0" smtClean="0">
                <a:solidFill>
                  <a:srgbClr val="00B050"/>
                </a:solidFill>
              </a:rPr>
              <a:t/>
            </a:r>
            <a:br>
              <a:rPr lang="en-US" dirty="0" smtClean="0">
                <a:solidFill>
                  <a:srgbClr val="00B050"/>
                </a:solidFill>
              </a:rPr>
            </a:br>
            <a:r>
              <a:rPr lang="en-US" dirty="0" smtClean="0">
                <a:solidFill>
                  <a:srgbClr val="00B050"/>
                </a:solidFill>
              </a:rPr>
              <a:t>Course Title</a:t>
            </a:r>
            <a:br>
              <a:rPr lang="en-US" dirty="0" smtClean="0">
                <a:solidFill>
                  <a:srgbClr val="00B050"/>
                </a:solidFill>
              </a:rPr>
            </a:br>
            <a:r>
              <a:rPr lang="en-US" dirty="0" smtClean="0">
                <a:solidFill>
                  <a:srgbClr val="00B050"/>
                </a:solidFill>
              </a:rPr>
              <a:t>Institution of Affiliation</a:t>
            </a:r>
            <a:br>
              <a:rPr lang="en-US" dirty="0" smtClean="0">
                <a:solidFill>
                  <a:srgbClr val="00B050"/>
                </a:solidFill>
              </a:rPr>
            </a:br>
            <a:r>
              <a:rPr lang="en-US" dirty="0" smtClean="0">
                <a:solidFill>
                  <a:srgbClr val="00B050"/>
                </a:solidFill>
              </a:rPr>
              <a:t>Date</a:t>
            </a:r>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433" y="234603"/>
            <a:ext cx="9854276" cy="541251"/>
          </a:xfrm>
        </p:spPr>
        <p:txBody>
          <a:bodyPr>
            <a:normAutofit fontScale="90000"/>
          </a:bodyPr>
          <a:lstStyle/>
          <a:p>
            <a:pPr algn="ctr"/>
            <a:r>
              <a:rPr lang="en-US" dirty="0" smtClean="0">
                <a:solidFill>
                  <a:srgbClr val="00B050"/>
                </a:solidFill>
              </a:rPr>
              <a:t>Introduction</a:t>
            </a:r>
            <a:endParaRPr lang="en-US" dirty="0">
              <a:solidFill>
                <a:srgbClr val="00B050"/>
              </a:solidFill>
            </a:endParaRPr>
          </a:p>
        </p:txBody>
      </p:sp>
      <p:sp>
        <p:nvSpPr>
          <p:cNvPr id="3" name="Content Placeholder 2"/>
          <p:cNvSpPr>
            <a:spLocks noGrp="1"/>
          </p:cNvSpPr>
          <p:nvPr>
            <p:ph idx="1"/>
          </p:nvPr>
        </p:nvSpPr>
        <p:spPr>
          <a:xfrm>
            <a:off x="0" y="734292"/>
            <a:ext cx="11914910" cy="6123708"/>
          </a:xfrm>
        </p:spPr>
        <p:txBody>
          <a:bodyPr>
            <a:normAutofit/>
          </a:bodyPr>
          <a:lstStyle/>
          <a:p>
            <a:pPr>
              <a:lnSpc>
                <a:spcPct val="200000"/>
              </a:lnSpc>
              <a:buFont typeface="Wingdings" pitchFamily="2" charset="2"/>
              <a:buChar char="Ø"/>
            </a:pPr>
            <a:r>
              <a:rPr lang="en-US" sz="2000" dirty="0" smtClean="0">
                <a:latin typeface="Constantia" pitchFamily="18" charset="0"/>
              </a:rPr>
              <a:t>Type II diabetes; a </a:t>
            </a:r>
            <a:r>
              <a:rPr lang="en-US" sz="2000" dirty="0">
                <a:latin typeface="Constantia" pitchFamily="18" charset="0"/>
              </a:rPr>
              <a:t>serious concern in the U.S. health </a:t>
            </a:r>
            <a:r>
              <a:rPr lang="en-US" sz="2000" dirty="0" smtClean="0">
                <a:latin typeface="Constantia" pitchFamily="18" charset="0"/>
              </a:rPr>
              <a:t>sector.</a:t>
            </a:r>
          </a:p>
          <a:p>
            <a:pPr>
              <a:lnSpc>
                <a:spcPct val="200000"/>
              </a:lnSpc>
              <a:buFont typeface="Wingdings" pitchFamily="2" charset="2"/>
              <a:buChar char="Ø"/>
            </a:pPr>
            <a:r>
              <a:rPr lang="en-US" sz="2000" dirty="0">
                <a:latin typeface="Constantia" pitchFamily="18" charset="0"/>
              </a:rPr>
              <a:t>Blood sugar levels are highly influenced by the types of food individuals </a:t>
            </a:r>
            <a:r>
              <a:rPr lang="en-US" sz="2000" dirty="0" smtClean="0">
                <a:latin typeface="Constantia" pitchFamily="18" charset="0"/>
              </a:rPr>
              <a:t>consume.</a:t>
            </a:r>
          </a:p>
          <a:p>
            <a:pPr>
              <a:lnSpc>
                <a:spcPct val="200000"/>
              </a:lnSpc>
              <a:buFont typeface="Wingdings" pitchFamily="2" charset="2"/>
              <a:buChar char="Ø"/>
            </a:pPr>
            <a:r>
              <a:rPr lang="en-US" sz="2000" dirty="0" smtClean="0">
                <a:latin typeface="Constantia" pitchFamily="18" charset="0"/>
              </a:rPr>
              <a:t>Crucial to </a:t>
            </a:r>
            <a:r>
              <a:rPr lang="en-US" sz="2000" dirty="0">
                <a:latin typeface="Constantia" pitchFamily="18" charset="0"/>
              </a:rPr>
              <a:t>maintain blood sugar levels within normal limits to prevent diabetes and its metabolic complications</a:t>
            </a:r>
            <a:r>
              <a:rPr lang="en-US" sz="2000" dirty="0" smtClean="0">
                <a:latin typeface="Constantia" pitchFamily="18" charset="0"/>
              </a:rPr>
              <a:t>.</a:t>
            </a:r>
          </a:p>
          <a:p>
            <a:pPr>
              <a:lnSpc>
                <a:spcPct val="200000"/>
              </a:lnSpc>
              <a:buFont typeface="Wingdings" pitchFamily="2" charset="2"/>
              <a:buChar char="Ø"/>
            </a:pPr>
            <a:r>
              <a:rPr lang="en-US" sz="2000" dirty="0" smtClean="0">
                <a:latin typeface="Constantia" pitchFamily="18" charset="0"/>
              </a:rPr>
              <a:t>Personalized </a:t>
            </a:r>
            <a:r>
              <a:rPr lang="en-US" sz="2000" dirty="0">
                <a:latin typeface="Constantia" pitchFamily="18" charset="0"/>
              </a:rPr>
              <a:t>nutrition management; essential and cost-effective model of diabetes type II </a:t>
            </a:r>
            <a:r>
              <a:rPr lang="en-US" sz="2000" dirty="0" smtClean="0">
                <a:latin typeface="Constantia" pitchFamily="18" charset="0"/>
              </a:rPr>
              <a:t>management.</a:t>
            </a:r>
          </a:p>
          <a:p>
            <a:pPr>
              <a:lnSpc>
                <a:spcPct val="200000"/>
              </a:lnSpc>
              <a:buFont typeface="Wingdings" pitchFamily="2" charset="2"/>
              <a:buChar char="Ø"/>
            </a:pPr>
            <a:r>
              <a:rPr lang="en-US" sz="2000" dirty="0">
                <a:latin typeface="Constantia" pitchFamily="18" charset="0"/>
              </a:rPr>
              <a:t>objective of </a:t>
            </a:r>
            <a:r>
              <a:rPr lang="en-US" sz="2000" dirty="0" smtClean="0">
                <a:latin typeface="Constantia" pitchFamily="18" charset="0"/>
              </a:rPr>
              <a:t>the project; </a:t>
            </a:r>
            <a:r>
              <a:rPr lang="en-US" sz="2000" dirty="0">
                <a:latin typeface="Constantia" pitchFamily="18" charset="0"/>
              </a:rPr>
              <a:t>provide knowledge, skills, and confidence to make effective plans to reduce risk, enhance glycemic control, and improve the quality of life of the patients.</a:t>
            </a:r>
            <a:endParaRPr lang="en-US" sz="2000" dirty="0" smtClean="0">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1164" y="221672"/>
            <a:ext cx="11028217" cy="665018"/>
          </a:xfrm>
        </p:spPr>
        <p:txBody>
          <a:bodyPr>
            <a:normAutofit/>
          </a:bodyPr>
          <a:lstStyle/>
          <a:p>
            <a:pPr algn="ctr"/>
            <a:r>
              <a:rPr lang="en-US" dirty="0">
                <a:solidFill>
                  <a:srgbClr val="00B050"/>
                </a:solidFill>
              </a:rPr>
              <a:t>Organizational Culture </a:t>
            </a:r>
            <a:r>
              <a:rPr lang="en-US" dirty="0" smtClean="0">
                <a:solidFill>
                  <a:srgbClr val="00B050"/>
                </a:solidFill>
              </a:rPr>
              <a:t>Survey</a:t>
            </a:r>
            <a:endParaRPr lang="en-US" dirty="0">
              <a:solidFill>
                <a:srgbClr val="00B050"/>
              </a:solidFill>
            </a:endParaRPr>
          </a:p>
        </p:txBody>
      </p:sp>
      <p:sp>
        <p:nvSpPr>
          <p:cNvPr id="3" name="Content Placeholder 2"/>
          <p:cNvSpPr>
            <a:spLocks noGrp="1"/>
          </p:cNvSpPr>
          <p:nvPr>
            <p:ph idx="1"/>
          </p:nvPr>
        </p:nvSpPr>
        <p:spPr>
          <a:xfrm>
            <a:off x="180109" y="914400"/>
            <a:ext cx="11790218" cy="5763491"/>
          </a:xfrm>
        </p:spPr>
        <p:txBody>
          <a:bodyPr>
            <a:normAutofit/>
          </a:bodyPr>
          <a:lstStyle/>
          <a:p>
            <a:pPr>
              <a:lnSpc>
                <a:spcPct val="200000"/>
              </a:lnSpc>
              <a:buFont typeface="Wingdings" pitchFamily="2" charset="2"/>
              <a:buChar char="Ø"/>
            </a:pPr>
            <a:r>
              <a:rPr lang="en-US" sz="2000" dirty="0">
                <a:solidFill>
                  <a:schemeClr val="tx1"/>
                </a:solidFill>
                <a:latin typeface="Constantia" pitchFamily="18" charset="0"/>
              </a:rPr>
              <a:t>Organizational Readiness to Change Assessment (ORCA) tool; measures </a:t>
            </a:r>
            <a:r>
              <a:rPr lang="en-US" sz="2000" dirty="0" smtClean="0">
                <a:solidFill>
                  <a:schemeClr val="tx1"/>
                </a:solidFill>
                <a:latin typeface="Constantia" pitchFamily="18" charset="0"/>
              </a:rPr>
              <a:t>organization’s readiness in </a:t>
            </a:r>
            <a:r>
              <a:rPr lang="en-US" sz="2000" dirty="0">
                <a:solidFill>
                  <a:schemeClr val="tx1"/>
                </a:solidFill>
                <a:latin typeface="Constantia" pitchFamily="18" charset="0"/>
              </a:rPr>
              <a:t>the implementation of </a:t>
            </a:r>
            <a:r>
              <a:rPr lang="en-US" sz="2000" dirty="0" smtClean="0">
                <a:solidFill>
                  <a:schemeClr val="tx1"/>
                </a:solidFill>
                <a:latin typeface="Constantia" pitchFamily="18" charset="0"/>
              </a:rPr>
              <a:t>EBP.</a:t>
            </a:r>
          </a:p>
          <a:p>
            <a:pPr>
              <a:lnSpc>
                <a:spcPct val="200000"/>
              </a:lnSpc>
              <a:buFont typeface="Wingdings" pitchFamily="2" charset="2"/>
              <a:buChar char="Ø"/>
            </a:pPr>
            <a:r>
              <a:rPr lang="en-US" sz="2000" dirty="0" smtClean="0">
                <a:solidFill>
                  <a:schemeClr val="tx1"/>
                </a:solidFill>
                <a:latin typeface="Constantia" pitchFamily="18" charset="0"/>
              </a:rPr>
              <a:t>Tool is </a:t>
            </a:r>
            <a:r>
              <a:rPr lang="en-US" sz="2000" dirty="0">
                <a:solidFill>
                  <a:schemeClr val="tx1"/>
                </a:solidFill>
                <a:latin typeface="Constantia" pitchFamily="18" charset="0"/>
              </a:rPr>
              <a:t>essential in the identification and monitoring of the organization’s strengths and weaknesses to support the implementation of </a:t>
            </a:r>
            <a:r>
              <a:rPr lang="en-US" sz="2000" dirty="0" smtClean="0">
                <a:solidFill>
                  <a:schemeClr val="tx1"/>
                </a:solidFill>
                <a:latin typeface="Constantia" pitchFamily="18" charset="0"/>
              </a:rPr>
              <a:t>EBP.</a:t>
            </a:r>
          </a:p>
          <a:p>
            <a:pPr>
              <a:lnSpc>
                <a:spcPct val="200000"/>
              </a:lnSpc>
              <a:buFont typeface="Wingdings" pitchFamily="2" charset="2"/>
              <a:buChar char="Ø"/>
            </a:pPr>
            <a:r>
              <a:rPr lang="en-US" sz="2000" dirty="0" smtClean="0">
                <a:solidFill>
                  <a:schemeClr val="tx1"/>
                </a:solidFill>
                <a:latin typeface="Constantia" pitchFamily="18" charset="0"/>
              </a:rPr>
              <a:t>Survey found </a:t>
            </a:r>
            <a:r>
              <a:rPr lang="en-US" sz="2000" dirty="0">
                <a:solidFill>
                  <a:schemeClr val="tx1"/>
                </a:solidFill>
                <a:latin typeface="Constantia" pitchFamily="18" charset="0"/>
              </a:rPr>
              <a:t>that </a:t>
            </a:r>
            <a:r>
              <a:rPr lang="en-US" sz="2000" dirty="0" smtClean="0">
                <a:solidFill>
                  <a:schemeClr val="tx1"/>
                </a:solidFill>
                <a:latin typeface="Constantia" pitchFamily="18" charset="0"/>
              </a:rPr>
              <a:t>the healthcare providers of the facility </a:t>
            </a:r>
            <a:r>
              <a:rPr lang="en-US" sz="2000" dirty="0">
                <a:solidFill>
                  <a:schemeClr val="tx1"/>
                </a:solidFill>
                <a:latin typeface="Constantia" pitchFamily="18" charset="0"/>
              </a:rPr>
              <a:t>are committed to the implementation of evidence-based practice </a:t>
            </a:r>
            <a:r>
              <a:rPr lang="en-US" sz="2000" dirty="0" smtClean="0">
                <a:solidFill>
                  <a:schemeClr val="tx1"/>
                </a:solidFill>
                <a:latin typeface="Constantia" pitchFamily="18" charset="0"/>
              </a:rPr>
              <a:t>.</a:t>
            </a:r>
          </a:p>
          <a:p>
            <a:pPr>
              <a:lnSpc>
                <a:spcPct val="200000"/>
              </a:lnSpc>
              <a:buFont typeface="Wingdings" pitchFamily="2" charset="2"/>
              <a:buChar char="Ø"/>
            </a:pPr>
            <a:r>
              <a:rPr lang="en-US" sz="2000" dirty="0" smtClean="0">
                <a:solidFill>
                  <a:schemeClr val="tx1"/>
                </a:solidFill>
                <a:latin typeface="Constantia" pitchFamily="18" charset="0"/>
              </a:rPr>
              <a:t>Driven by the passion to manage type II diabetes and reduce hospital readmissions.</a:t>
            </a:r>
          </a:p>
          <a:p>
            <a:pPr>
              <a:lnSpc>
                <a:spcPct val="200000"/>
              </a:lnSpc>
              <a:buFont typeface="Wingdings" pitchFamily="2" charset="2"/>
              <a:buChar char="Ø"/>
            </a:pPr>
            <a:r>
              <a:rPr lang="en-US" sz="2000" dirty="0" smtClean="0">
                <a:solidFill>
                  <a:schemeClr val="tx1"/>
                </a:solidFill>
                <a:latin typeface="Constantia" pitchFamily="18" charset="0"/>
              </a:rPr>
              <a:t>Barrier to implementation; funding, approval of the study; resources are scarce.</a:t>
            </a:r>
            <a:endParaRPr lang="en-US" sz="2000" dirty="0" smtClean="0">
              <a:solidFill>
                <a:schemeClr val="tx1"/>
              </a:solidFill>
              <a:latin typeface="Constantia" pitchFamily="18" charset="0"/>
            </a:endParaRPr>
          </a:p>
        </p:txBody>
      </p:sp>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3480" y="277090"/>
            <a:ext cx="8596668" cy="748145"/>
          </a:xfrm>
        </p:spPr>
        <p:txBody>
          <a:bodyPr/>
          <a:lstStyle/>
          <a:p>
            <a:pPr algn="ctr"/>
            <a:r>
              <a:rPr lang="en-US" dirty="0">
                <a:solidFill>
                  <a:srgbClr val="00B050"/>
                </a:solidFill>
              </a:rPr>
              <a:t>Organizational Culture </a:t>
            </a:r>
            <a:r>
              <a:rPr lang="en-US" dirty="0" smtClean="0">
                <a:solidFill>
                  <a:srgbClr val="00B050"/>
                </a:solidFill>
              </a:rPr>
              <a:t>Survey Cont…</a:t>
            </a:r>
            <a:endParaRPr lang="en-US" dirty="0">
              <a:solidFill>
                <a:srgbClr val="00B050"/>
              </a:solidFill>
            </a:endParaRPr>
          </a:p>
        </p:txBody>
      </p:sp>
      <p:sp>
        <p:nvSpPr>
          <p:cNvPr id="3" name="Content Placeholder 2"/>
          <p:cNvSpPr>
            <a:spLocks noGrp="1"/>
          </p:cNvSpPr>
          <p:nvPr>
            <p:ph idx="1"/>
          </p:nvPr>
        </p:nvSpPr>
        <p:spPr>
          <a:xfrm>
            <a:off x="166255" y="886691"/>
            <a:ext cx="11817927" cy="5971309"/>
          </a:xfrm>
        </p:spPr>
        <p:txBody>
          <a:bodyPr>
            <a:normAutofit lnSpcReduction="10000"/>
          </a:bodyPr>
          <a:lstStyle/>
          <a:p>
            <a:pPr>
              <a:lnSpc>
                <a:spcPct val="200000"/>
              </a:lnSpc>
              <a:buFont typeface="Wingdings" pitchFamily="2" charset="2"/>
              <a:buChar char="Ø"/>
            </a:pPr>
            <a:r>
              <a:rPr lang="en-US" sz="2000" dirty="0" smtClean="0">
                <a:latin typeface="Constantia" pitchFamily="18" charset="0"/>
              </a:rPr>
              <a:t>Facilitators of </a:t>
            </a:r>
            <a:r>
              <a:rPr lang="en-US" sz="2000" dirty="0">
                <a:latin typeface="Constantia" pitchFamily="18" charset="0"/>
              </a:rPr>
              <a:t>this evidence-based practice will help in the funding of the research and its implementation in various </a:t>
            </a:r>
            <a:r>
              <a:rPr lang="en-US" sz="2000" dirty="0" smtClean="0">
                <a:latin typeface="Constantia" pitchFamily="18" charset="0"/>
              </a:rPr>
              <a:t>organizations.</a:t>
            </a:r>
          </a:p>
          <a:p>
            <a:pPr>
              <a:lnSpc>
                <a:spcPct val="200000"/>
              </a:lnSpc>
              <a:buFont typeface="Wingdings" pitchFamily="2" charset="2"/>
              <a:buChar char="Ø"/>
            </a:pPr>
            <a:r>
              <a:rPr lang="en-US" sz="2000" dirty="0" smtClean="0">
                <a:latin typeface="Constantia" pitchFamily="18" charset="0"/>
              </a:rPr>
              <a:t>Include the </a:t>
            </a:r>
            <a:r>
              <a:rPr lang="en-US" sz="2000" dirty="0">
                <a:latin typeface="Constantia" pitchFamily="18" charset="0"/>
              </a:rPr>
              <a:t>Centers for Medicare and Medicaid Services Hospital Readmissions Reduction Program (HRRP). </a:t>
            </a:r>
            <a:endParaRPr lang="en-US" sz="2000" dirty="0" smtClean="0">
              <a:latin typeface="Constantia" pitchFamily="18" charset="0"/>
            </a:endParaRPr>
          </a:p>
          <a:p>
            <a:pPr>
              <a:lnSpc>
                <a:spcPct val="200000"/>
              </a:lnSpc>
              <a:buFont typeface="Wingdings" pitchFamily="2" charset="2"/>
              <a:buChar char="Ø"/>
            </a:pPr>
            <a:r>
              <a:rPr lang="en-US" sz="2000" dirty="0" smtClean="0">
                <a:latin typeface="Constantia" pitchFamily="18" charset="0"/>
              </a:rPr>
              <a:t>Help in </a:t>
            </a:r>
            <a:r>
              <a:rPr lang="en-US" sz="2000" dirty="0">
                <a:latin typeface="Constantia" pitchFamily="18" charset="0"/>
              </a:rPr>
              <a:t>the adoption of personalized nutritional plans to treat patients with type II </a:t>
            </a:r>
            <a:r>
              <a:rPr lang="en-US" sz="2000" dirty="0" smtClean="0">
                <a:latin typeface="Constantia" pitchFamily="18" charset="0"/>
              </a:rPr>
              <a:t>diabetes.</a:t>
            </a:r>
          </a:p>
          <a:p>
            <a:pPr>
              <a:lnSpc>
                <a:spcPct val="200000"/>
              </a:lnSpc>
              <a:buFont typeface="Wingdings" pitchFamily="2" charset="2"/>
              <a:buChar char="Ø"/>
            </a:pPr>
            <a:r>
              <a:rPr lang="en-US" sz="2000" dirty="0">
                <a:latin typeface="Constantia" pitchFamily="18" charset="0"/>
              </a:rPr>
              <a:t>Clinical inquiry skills </a:t>
            </a:r>
            <a:r>
              <a:rPr lang="en-US" sz="2000" dirty="0" smtClean="0">
                <a:latin typeface="Constantia" pitchFamily="18" charset="0"/>
              </a:rPr>
              <a:t>imperative in implementing the EBP program; ask related questions to promote best practices.</a:t>
            </a:r>
          </a:p>
          <a:p>
            <a:pPr>
              <a:lnSpc>
                <a:spcPct val="200000"/>
              </a:lnSpc>
              <a:buFont typeface="Wingdings" pitchFamily="2" charset="2"/>
              <a:buChar char="Ø"/>
            </a:pPr>
            <a:r>
              <a:rPr lang="en-US" sz="2000" dirty="0">
                <a:latin typeface="Constantia" pitchFamily="18" charset="0"/>
              </a:rPr>
              <a:t>The organization’s readiness </a:t>
            </a:r>
            <a:r>
              <a:rPr lang="en-US" sz="2000" dirty="0" smtClean="0">
                <a:latin typeface="Constantia" pitchFamily="18" charset="0"/>
              </a:rPr>
              <a:t>will </a:t>
            </a:r>
            <a:r>
              <a:rPr lang="en-US" sz="2000" dirty="0">
                <a:latin typeface="Constantia" pitchFamily="18" charset="0"/>
              </a:rPr>
              <a:t>be essential for the achievement of the outcome and implementation of evidence-based </a:t>
            </a:r>
            <a:r>
              <a:rPr lang="en-US" sz="2000" dirty="0" smtClean="0">
                <a:latin typeface="Constantia" pitchFamily="18" charset="0"/>
              </a:rPr>
              <a:t>practice.</a:t>
            </a:r>
            <a:endParaRPr lang="en-US" sz="2000" dirty="0">
              <a:latin typeface="Constantia" pitchFamily="18" charset="0"/>
            </a:endParaRPr>
          </a:p>
        </p:txBody>
      </p:sp>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3819" y="128336"/>
            <a:ext cx="8596668" cy="721895"/>
          </a:xfrm>
        </p:spPr>
        <p:txBody>
          <a:bodyPr/>
          <a:lstStyle/>
          <a:p>
            <a:pPr algn="ctr"/>
            <a:r>
              <a:rPr lang="en-US" dirty="0">
                <a:solidFill>
                  <a:srgbClr val="00B050"/>
                </a:solidFill>
              </a:rPr>
              <a:t>Problem Statement </a:t>
            </a:r>
            <a:endParaRPr lang="en-US" dirty="0">
              <a:solidFill>
                <a:srgbClr val="00B050"/>
              </a:solidFill>
            </a:endParaRPr>
          </a:p>
        </p:txBody>
      </p:sp>
      <p:sp>
        <p:nvSpPr>
          <p:cNvPr id="3" name="Content Placeholder 2"/>
          <p:cNvSpPr>
            <a:spLocks noGrp="1"/>
          </p:cNvSpPr>
          <p:nvPr>
            <p:ph idx="1"/>
          </p:nvPr>
        </p:nvSpPr>
        <p:spPr>
          <a:xfrm>
            <a:off x="176463" y="850231"/>
            <a:ext cx="11790947" cy="5855369"/>
          </a:xfrm>
        </p:spPr>
        <p:txBody>
          <a:bodyPr>
            <a:normAutofit lnSpcReduction="10000"/>
          </a:bodyPr>
          <a:lstStyle/>
          <a:p>
            <a:pPr>
              <a:lnSpc>
                <a:spcPct val="200000"/>
              </a:lnSpc>
              <a:buFont typeface="Wingdings" panose="05000000000000000000" pitchFamily="2" charset="2"/>
              <a:buChar char="Ø"/>
            </a:pPr>
            <a:r>
              <a:rPr lang="en-US" sz="2000" dirty="0">
                <a:latin typeface="Constantia" panose="02030602050306030303" pitchFamily="18" charset="0"/>
              </a:rPr>
              <a:t>Type II Diabetes Mellitus affects about 29.1 million individuals in the United </a:t>
            </a:r>
            <a:r>
              <a:rPr lang="en-US" sz="2000" dirty="0" smtClean="0">
                <a:latin typeface="Constantia" panose="02030602050306030303" pitchFamily="18" charset="0"/>
              </a:rPr>
              <a:t>States; 7th </a:t>
            </a:r>
            <a:r>
              <a:rPr lang="en-US" sz="2000" dirty="0">
                <a:latin typeface="Constantia" panose="02030602050306030303" pitchFamily="18" charset="0"/>
              </a:rPr>
              <a:t>leading cause of death. </a:t>
            </a:r>
            <a:endParaRPr lang="en-US" sz="2000" dirty="0" smtClean="0">
              <a:latin typeface="Constantia" panose="02030602050306030303" pitchFamily="18" charset="0"/>
            </a:endParaRPr>
          </a:p>
          <a:p>
            <a:pPr>
              <a:lnSpc>
                <a:spcPct val="200000"/>
              </a:lnSpc>
              <a:buFont typeface="Wingdings" panose="05000000000000000000" pitchFamily="2" charset="2"/>
              <a:buChar char="Ø"/>
            </a:pPr>
            <a:r>
              <a:rPr lang="en-US" sz="2000" dirty="0">
                <a:latin typeface="Constantia" panose="02030602050306030303" pitchFamily="18" charset="0"/>
              </a:rPr>
              <a:t>Individuals with poorly controlled diabetes can have numerous amounts of complications creating multiple comorbidities. </a:t>
            </a:r>
            <a:endParaRPr lang="en-US" sz="2000" dirty="0" smtClean="0">
              <a:latin typeface="Constantia" panose="02030602050306030303" pitchFamily="18" charset="0"/>
            </a:endParaRPr>
          </a:p>
          <a:p>
            <a:pPr>
              <a:lnSpc>
                <a:spcPct val="200000"/>
              </a:lnSpc>
              <a:buFont typeface="Wingdings" panose="05000000000000000000" pitchFamily="2" charset="2"/>
              <a:buChar char="Ø"/>
            </a:pPr>
            <a:r>
              <a:rPr lang="en-US" sz="2000" dirty="0">
                <a:latin typeface="Constantia" panose="02030602050306030303" pitchFamily="18" charset="0"/>
              </a:rPr>
              <a:t>significant association between lifestyle choices </a:t>
            </a:r>
            <a:r>
              <a:rPr lang="en-US" sz="2000" dirty="0" smtClean="0">
                <a:latin typeface="Constantia" panose="02030602050306030303" pitchFamily="18" charset="0"/>
              </a:rPr>
              <a:t>and </a:t>
            </a:r>
            <a:r>
              <a:rPr lang="en-US" sz="2000" dirty="0">
                <a:latin typeface="Constantia" panose="02030602050306030303" pitchFamily="18" charset="0"/>
              </a:rPr>
              <a:t>high body mass index that can contribute to the development of </a:t>
            </a:r>
            <a:r>
              <a:rPr lang="en-US" sz="2000" dirty="0" smtClean="0">
                <a:latin typeface="Constantia" panose="02030602050306030303" pitchFamily="18" charset="0"/>
              </a:rPr>
              <a:t>diabetes.</a:t>
            </a:r>
          </a:p>
          <a:p>
            <a:pPr>
              <a:lnSpc>
                <a:spcPct val="200000"/>
              </a:lnSpc>
              <a:buFont typeface="Wingdings" panose="05000000000000000000" pitchFamily="2" charset="2"/>
              <a:buChar char="Ø"/>
            </a:pPr>
            <a:r>
              <a:rPr lang="en-US" sz="2000" dirty="0" smtClean="0">
                <a:latin typeface="Constantia" panose="02030602050306030303" pitchFamily="18" charset="0"/>
              </a:rPr>
              <a:t>Nutrition earmarked </a:t>
            </a:r>
            <a:r>
              <a:rPr lang="en-US" sz="2000" dirty="0">
                <a:latin typeface="Constantia" panose="02030602050306030303" pitchFamily="18" charset="0"/>
              </a:rPr>
              <a:t>as a critical feature in treating diabetic patients</a:t>
            </a:r>
            <a:r>
              <a:rPr lang="en-US" sz="2000" dirty="0" smtClean="0">
                <a:latin typeface="Constantia" panose="02030602050306030303" pitchFamily="18" charset="0"/>
              </a:rPr>
              <a:t>.</a:t>
            </a:r>
          </a:p>
          <a:p>
            <a:pPr>
              <a:lnSpc>
                <a:spcPct val="200000"/>
              </a:lnSpc>
              <a:buFont typeface="Wingdings" panose="05000000000000000000" pitchFamily="2" charset="2"/>
              <a:buChar char="Ø"/>
            </a:pPr>
            <a:r>
              <a:rPr lang="en-US" sz="2000" dirty="0">
                <a:latin typeface="Constantia" panose="02030602050306030303" pitchFamily="18" charset="0"/>
              </a:rPr>
              <a:t>personalized nutritional plans; enhance control of </a:t>
            </a:r>
            <a:r>
              <a:rPr lang="en-US" sz="2000" dirty="0" smtClean="0">
                <a:latin typeface="Constantia" panose="02030602050306030303" pitchFamily="18" charset="0"/>
              </a:rPr>
              <a:t>glycaemia </a:t>
            </a:r>
            <a:r>
              <a:rPr lang="en-US" sz="2000" dirty="0">
                <a:latin typeface="Constantia" panose="02030602050306030303" pitchFamily="18" charset="0"/>
              </a:rPr>
              <a:t>and other risk factors to reduce the rate of hospital readmissions. </a:t>
            </a:r>
            <a:endParaRPr lang="en-US" sz="2000" dirty="0" smtClean="0">
              <a:latin typeface="Constantia" panose="02030602050306030303" pitchFamily="18" charset="0"/>
            </a:endParaRPr>
          </a:p>
          <a:p>
            <a:pPr>
              <a:lnSpc>
                <a:spcPct val="200000"/>
              </a:lnSpc>
              <a:buFont typeface="Wingdings" panose="05000000000000000000" pitchFamily="2" charset="2"/>
              <a:buChar char="Ø"/>
            </a:pPr>
            <a:endParaRPr lang="en-US" sz="2000" dirty="0" smtClean="0">
              <a:latin typeface="Constantia" panose="02030602050306030303" pitchFamily="18" charset="0"/>
            </a:endParaRPr>
          </a:p>
        </p:txBody>
      </p:sp>
    </p:spTree>
    <p:extLst>
      <p:ext uri="{BB962C8B-B14F-4D97-AF65-F5344CB8AC3E}">
        <p14:creationId xmlns:p14="http://schemas.microsoft.com/office/powerpoint/2010/main" val="3181860534"/>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872" y="267611"/>
            <a:ext cx="11430000" cy="623455"/>
          </a:xfrm>
        </p:spPr>
        <p:txBody>
          <a:bodyPr>
            <a:normAutofit fontScale="90000"/>
          </a:bodyPr>
          <a:lstStyle/>
          <a:p>
            <a:pPr algn="ctr"/>
            <a:r>
              <a:rPr lang="en-US" dirty="0" smtClean="0">
                <a:solidFill>
                  <a:srgbClr val="00B050"/>
                </a:solidFill>
              </a:rPr>
              <a:t>Literature Review</a:t>
            </a:r>
            <a:endParaRPr lang="en-US" dirty="0">
              <a:solidFill>
                <a:srgbClr val="00B050"/>
              </a:solidFill>
            </a:endParaRPr>
          </a:p>
        </p:txBody>
      </p:sp>
      <p:sp>
        <p:nvSpPr>
          <p:cNvPr id="3" name="Content Placeholder 2"/>
          <p:cNvSpPr>
            <a:spLocks noGrp="1"/>
          </p:cNvSpPr>
          <p:nvPr>
            <p:ph idx="1"/>
          </p:nvPr>
        </p:nvSpPr>
        <p:spPr>
          <a:xfrm>
            <a:off x="166255" y="1011383"/>
            <a:ext cx="11693235" cy="5666508"/>
          </a:xfrm>
        </p:spPr>
        <p:txBody>
          <a:bodyPr>
            <a:normAutofit fontScale="92500"/>
          </a:bodyPr>
          <a:lstStyle/>
          <a:p>
            <a:pPr>
              <a:lnSpc>
                <a:spcPct val="200000"/>
              </a:lnSpc>
              <a:buFont typeface="Wingdings" panose="05000000000000000000" pitchFamily="2" charset="2"/>
              <a:buChar char="Ø"/>
            </a:pPr>
            <a:r>
              <a:rPr lang="en-US" sz="2000" dirty="0" smtClean="0">
                <a:solidFill>
                  <a:schemeClr val="tx1"/>
                </a:solidFill>
                <a:latin typeface="Constantia" pitchFamily="18" charset="0"/>
              </a:rPr>
              <a:t>Unhealthy lifestyles </a:t>
            </a:r>
            <a:r>
              <a:rPr lang="en-US" sz="2000" dirty="0">
                <a:solidFill>
                  <a:schemeClr val="tx1"/>
                </a:solidFill>
                <a:latin typeface="Constantia" pitchFamily="18" charset="0"/>
              </a:rPr>
              <a:t>are contributing agents for type II diabetes onset as well as </a:t>
            </a:r>
            <a:r>
              <a:rPr lang="en-US" sz="2000" dirty="0" smtClean="0">
                <a:solidFill>
                  <a:schemeClr val="tx1"/>
                </a:solidFill>
                <a:latin typeface="Constantia" pitchFamily="18" charset="0"/>
              </a:rPr>
              <a:t>complications.</a:t>
            </a:r>
          </a:p>
          <a:p>
            <a:pPr>
              <a:lnSpc>
                <a:spcPct val="200000"/>
              </a:lnSpc>
              <a:buFont typeface="Wingdings" panose="05000000000000000000" pitchFamily="2" charset="2"/>
              <a:buChar char="Ø"/>
            </a:pPr>
            <a:r>
              <a:rPr lang="en-US" sz="2000" dirty="0"/>
              <a:t>Diabetes is an extremely costly </a:t>
            </a:r>
            <a:r>
              <a:rPr lang="en-US" sz="2000" dirty="0"/>
              <a:t>disease</a:t>
            </a:r>
            <a:r>
              <a:rPr lang="en-US" sz="2000" dirty="0" smtClean="0"/>
              <a:t>; $245 </a:t>
            </a:r>
            <a:r>
              <a:rPr lang="en-US" sz="2000" dirty="0"/>
              <a:t>billion </a:t>
            </a:r>
            <a:r>
              <a:rPr lang="en-US" sz="2000" dirty="0" smtClean="0"/>
              <a:t>spent </a:t>
            </a:r>
            <a:r>
              <a:rPr lang="en-US" sz="2000" dirty="0"/>
              <a:t>on the diagnosis of </a:t>
            </a:r>
            <a:r>
              <a:rPr lang="en-US" sz="2000" dirty="0" smtClean="0"/>
              <a:t>diabetes and $176 </a:t>
            </a:r>
            <a:r>
              <a:rPr lang="en-US" sz="2000" dirty="0"/>
              <a:t>billion </a:t>
            </a:r>
            <a:r>
              <a:rPr lang="en-US" sz="2000" dirty="0" smtClean="0"/>
              <a:t>used </a:t>
            </a:r>
            <a:r>
              <a:rPr lang="en-US" sz="2000" dirty="0"/>
              <a:t>to treat diabetic </a:t>
            </a:r>
            <a:r>
              <a:rPr lang="en-US" sz="2000" dirty="0" smtClean="0"/>
              <a:t>patients in 2012.</a:t>
            </a:r>
          </a:p>
          <a:p>
            <a:pPr>
              <a:lnSpc>
                <a:spcPct val="200000"/>
              </a:lnSpc>
              <a:buFont typeface="Wingdings" panose="05000000000000000000" pitchFamily="2" charset="2"/>
              <a:buChar char="Ø"/>
            </a:pPr>
            <a:r>
              <a:rPr lang="en-US" sz="2000" dirty="0">
                <a:solidFill>
                  <a:schemeClr val="tx1"/>
                </a:solidFill>
                <a:latin typeface="Constantia" pitchFamily="18" charset="0"/>
              </a:rPr>
              <a:t>6.6% non-Hispanic White, 11.8% non-Hispanic Black, 10.4% Hispanic, and 7.5% </a:t>
            </a:r>
            <a:r>
              <a:rPr lang="en-US" sz="2000" dirty="0" smtClean="0">
                <a:solidFill>
                  <a:schemeClr val="tx1"/>
                </a:solidFill>
                <a:latin typeface="Constantia" pitchFamily="18" charset="0"/>
              </a:rPr>
              <a:t>Asian</a:t>
            </a:r>
            <a:r>
              <a:rPr lang="en-US" sz="2000" dirty="0">
                <a:solidFill>
                  <a:schemeClr val="tx1"/>
                </a:solidFill>
                <a:latin typeface="Constantia" pitchFamily="18" charset="0"/>
              </a:rPr>
              <a:t> </a:t>
            </a:r>
            <a:r>
              <a:rPr lang="en-US" sz="2000" dirty="0" smtClean="0">
                <a:solidFill>
                  <a:schemeClr val="tx1"/>
                </a:solidFill>
                <a:latin typeface="Constantia" pitchFamily="18" charset="0"/>
              </a:rPr>
              <a:t>diagnosed with type II diabetes. </a:t>
            </a:r>
            <a:endParaRPr lang="en-US" sz="2000" dirty="0">
              <a:solidFill>
                <a:schemeClr val="tx1"/>
              </a:solidFill>
              <a:latin typeface="Constantia" pitchFamily="18" charset="0"/>
            </a:endParaRPr>
          </a:p>
          <a:p>
            <a:pPr>
              <a:lnSpc>
                <a:spcPct val="200000"/>
              </a:lnSpc>
              <a:buFont typeface="Wingdings" panose="05000000000000000000" pitchFamily="2" charset="2"/>
              <a:buChar char="Ø"/>
            </a:pPr>
            <a:r>
              <a:rPr lang="en-US" sz="2000" dirty="0" smtClean="0">
                <a:solidFill>
                  <a:schemeClr val="tx1"/>
                </a:solidFill>
                <a:latin typeface="Constantia" pitchFamily="18" charset="0"/>
              </a:rPr>
              <a:t>Healthcare providers and medical researchers emphasize </a:t>
            </a:r>
            <a:r>
              <a:rPr lang="en-US" sz="2000" dirty="0">
                <a:solidFill>
                  <a:schemeClr val="tx1"/>
                </a:solidFill>
              </a:rPr>
              <a:t>proper portion of foods for patient's weight gain and weight </a:t>
            </a:r>
            <a:r>
              <a:rPr lang="en-US" sz="2000" dirty="0" smtClean="0">
                <a:solidFill>
                  <a:schemeClr val="tx1"/>
                </a:solidFill>
              </a:rPr>
              <a:t>loss.</a:t>
            </a:r>
          </a:p>
          <a:p>
            <a:pPr>
              <a:lnSpc>
                <a:spcPct val="200000"/>
              </a:lnSpc>
              <a:buFont typeface="Wingdings" panose="05000000000000000000" pitchFamily="2" charset="2"/>
              <a:buChar char="Ø"/>
            </a:pPr>
            <a:r>
              <a:rPr lang="en-US" sz="2000" dirty="0" smtClean="0">
                <a:solidFill>
                  <a:schemeClr val="tx1"/>
                </a:solidFill>
                <a:latin typeface="Constantia" pitchFamily="18" charset="0"/>
              </a:rPr>
              <a:t>Nutritional planning helps in the management of type II and subsequent reduction in hospital readmission.</a:t>
            </a:r>
            <a:endParaRPr lang="en-US" sz="2000" dirty="0">
              <a:solidFill>
                <a:schemeClr val="tx1"/>
              </a:solidFill>
              <a:latin typeface="Constantia" pitchFamily="18" charset="0"/>
            </a:endParaRPr>
          </a:p>
          <a:p>
            <a:pPr>
              <a:lnSpc>
                <a:spcPct val="200000"/>
              </a:lnSpc>
              <a:buFont typeface="Wingdings" panose="05000000000000000000" pitchFamily="2" charset="2"/>
              <a:buChar char="Ø"/>
            </a:pPr>
            <a:endParaRPr lang="en-US" sz="2000" dirty="0">
              <a:solidFill>
                <a:schemeClr val="tx1"/>
              </a:solidFill>
              <a:latin typeface="Constantia" pitchFamily="18" charset="0"/>
            </a:endParaRPr>
          </a:p>
        </p:txBody>
      </p:sp>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9018" y="0"/>
            <a:ext cx="8596668" cy="721895"/>
          </a:xfrm>
        </p:spPr>
        <p:txBody>
          <a:bodyPr/>
          <a:lstStyle/>
          <a:p>
            <a:pPr algn="ctr"/>
            <a:r>
              <a:rPr lang="en-US" dirty="0">
                <a:solidFill>
                  <a:srgbClr val="00B050"/>
                </a:solidFill>
              </a:rPr>
              <a:t>Proposed Solution</a:t>
            </a:r>
          </a:p>
        </p:txBody>
      </p:sp>
      <p:sp>
        <p:nvSpPr>
          <p:cNvPr id="3" name="Content Placeholder 2"/>
          <p:cNvSpPr>
            <a:spLocks noGrp="1"/>
          </p:cNvSpPr>
          <p:nvPr>
            <p:ph idx="1"/>
          </p:nvPr>
        </p:nvSpPr>
        <p:spPr>
          <a:xfrm>
            <a:off x="112295" y="721895"/>
            <a:ext cx="12079705" cy="6136105"/>
          </a:xfrm>
        </p:spPr>
        <p:txBody>
          <a:bodyPr>
            <a:normAutofit/>
          </a:bodyPr>
          <a:lstStyle/>
          <a:p>
            <a:pPr>
              <a:lnSpc>
                <a:spcPct val="200000"/>
              </a:lnSpc>
              <a:buFont typeface="Wingdings" panose="05000000000000000000" pitchFamily="2" charset="2"/>
              <a:buChar char="Ø"/>
            </a:pPr>
            <a:r>
              <a:rPr lang="en-US" sz="2000" dirty="0">
                <a:latin typeface="Constantia" panose="02030602050306030303" pitchFamily="18" charset="0"/>
              </a:rPr>
              <a:t>Type II diabetes attributed to external forces and lifestyle </a:t>
            </a:r>
            <a:r>
              <a:rPr lang="en-US" sz="2000" dirty="0" smtClean="0">
                <a:latin typeface="Constantia" panose="02030602050306030303" pitchFamily="18" charset="0"/>
              </a:rPr>
              <a:t>habits.</a:t>
            </a:r>
          </a:p>
          <a:p>
            <a:pPr>
              <a:lnSpc>
                <a:spcPct val="200000"/>
              </a:lnSpc>
              <a:buFont typeface="Wingdings" panose="05000000000000000000" pitchFamily="2" charset="2"/>
              <a:buChar char="Ø"/>
            </a:pPr>
            <a:r>
              <a:rPr lang="en-US" sz="2000" dirty="0" smtClean="0">
                <a:latin typeface="Constantia" panose="02030602050306030303" pitchFamily="18" charset="0"/>
              </a:rPr>
              <a:t>Implies that it can </a:t>
            </a:r>
            <a:r>
              <a:rPr lang="en-US" sz="2000" dirty="0">
                <a:latin typeface="Constantia" panose="02030602050306030303" pitchFamily="18" charset="0"/>
              </a:rPr>
              <a:t>be controlled using relatively simple lifestyles and dietary plans that </a:t>
            </a:r>
            <a:r>
              <a:rPr lang="en-US" sz="2000" dirty="0" smtClean="0">
                <a:latin typeface="Constantia" panose="02030602050306030303" pitchFamily="18" charset="0"/>
              </a:rPr>
              <a:t>stabilize </a:t>
            </a:r>
            <a:r>
              <a:rPr lang="en-US" sz="2000" dirty="0">
                <a:latin typeface="Constantia" panose="02030602050306030303" pitchFamily="18" charset="0"/>
              </a:rPr>
              <a:t>individuals' blood sugar levels. </a:t>
            </a:r>
            <a:endParaRPr lang="en-US" sz="2000" dirty="0" smtClean="0">
              <a:latin typeface="Constantia" panose="02030602050306030303" pitchFamily="18" charset="0"/>
            </a:endParaRPr>
          </a:p>
          <a:p>
            <a:pPr>
              <a:lnSpc>
                <a:spcPct val="200000"/>
              </a:lnSpc>
              <a:buFont typeface="Wingdings" panose="05000000000000000000" pitchFamily="2" charset="2"/>
              <a:buChar char="Ø"/>
            </a:pPr>
            <a:r>
              <a:rPr lang="en-US" sz="2000" dirty="0">
                <a:latin typeface="Constantia" panose="02030602050306030303" pitchFamily="18" charset="0"/>
              </a:rPr>
              <a:t>Through personalized nutritional programs, type II diabetes can be controlled and even prevented. </a:t>
            </a:r>
            <a:endParaRPr lang="en-US" sz="2000" dirty="0" smtClean="0">
              <a:latin typeface="Constantia" panose="02030602050306030303" pitchFamily="18" charset="0"/>
            </a:endParaRPr>
          </a:p>
          <a:p>
            <a:pPr>
              <a:lnSpc>
                <a:spcPct val="200000"/>
              </a:lnSpc>
              <a:buFont typeface="Wingdings" panose="05000000000000000000" pitchFamily="2" charset="2"/>
              <a:buChar char="Ø"/>
            </a:pPr>
            <a:r>
              <a:rPr lang="en-US" sz="2000" dirty="0" smtClean="0">
                <a:latin typeface="Constantia" panose="02030602050306030303" pitchFamily="18" charset="0"/>
              </a:rPr>
              <a:t>Overlaps with </a:t>
            </a:r>
            <a:r>
              <a:rPr lang="en-US" sz="2000" dirty="0">
                <a:latin typeface="Constantia" panose="02030602050306030303" pitchFamily="18" charset="0"/>
              </a:rPr>
              <a:t>precision nutrition and nutritional </a:t>
            </a:r>
            <a:r>
              <a:rPr lang="en-US" sz="2000" dirty="0" smtClean="0">
                <a:latin typeface="Constantia" panose="02030602050306030303" pitchFamily="18" charset="0"/>
              </a:rPr>
              <a:t>genomics.</a:t>
            </a:r>
          </a:p>
          <a:p>
            <a:pPr>
              <a:lnSpc>
                <a:spcPct val="200000"/>
              </a:lnSpc>
              <a:buFont typeface="Wingdings" panose="05000000000000000000" pitchFamily="2" charset="2"/>
              <a:buChar char="Ø"/>
            </a:pPr>
            <a:r>
              <a:rPr lang="en-US" sz="2000" dirty="0" smtClean="0">
                <a:latin typeface="Constantia" panose="02030602050306030303" pitchFamily="18" charset="0"/>
              </a:rPr>
              <a:t>Plans based </a:t>
            </a:r>
            <a:r>
              <a:rPr lang="en-US" sz="2000" dirty="0">
                <a:latin typeface="Constantia" panose="02030602050306030303" pitchFamily="18" charset="0"/>
              </a:rPr>
              <a:t>on the analysis of current behavior, objectives, preferences, and delivery of </a:t>
            </a:r>
            <a:r>
              <a:rPr lang="en-US" sz="2000" dirty="0" smtClean="0">
                <a:latin typeface="Constantia" panose="02030602050306030303" pitchFamily="18" charset="0"/>
              </a:rPr>
              <a:t>interventions</a:t>
            </a:r>
          </a:p>
          <a:p>
            <a:pPr>
              <a:lnSpc>
                <a:spcPct val="200000"/>
              </a:lnSpc>
              <a:buFont typeface="Wingdings" panose="05000000000000000000" pitchFamily="2" charset="2"/>
              <a:buChar char="Ø"/>
            </a:pPr>
            <a:r>
              <a:rPr lang="en-US" sz="2000" dirty="0" smtClean="0">
                <a:latin typeface="Constantia" panose="02030602050306030303" pitchFamily="18" charset="0"/>
              </a:rPr>
              <a:t>Motivate </a:t>
            </a:r>
            <a:r>
              <a:rPr lang="en-US" sz="2000" dirty="0">
                <a:latin typeface="Constantia" panose="02030602050306030303" pitchFamily="18" charset="0"/>
              </a:rPr>
              <a:t>and enable patients to make appropriate changes in their eating patterns. </a:t>
            </a:r>
            <a:endParaRPr lang="en-US" sz="2000" dirty="0">
              <a:latin typeface="Constantia" panose="02030602050306030303" pitchFamily="18" charset="0"/>
            </a:endParaRPr>
          </a:p>
        </p:txBody>
      </p:sp>
    </p:spTree>
    <p:extLst>
      <p:ext uri="{BB962C8B-B14F-4D97-AF65-F5344CB8AC3E}">
        <p14:creationId xmlns:p14="http://schemas.microsoft.com/office/powerpoint/2010/main" val="2664883111"/>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7144" y="-128337"/>
            <a:ext cx="10167129" cy="721895"/>
          </a:xfrm>
        </p:spPr>
        <p:txBody>
          <a:bodyPr>
            <a:normAutofit fontScale="90000"/>
          </a:bodyPr>
          <a:lstStyle/>
          <a:p>
            <a:pPr algn="ctr"/>
            <a:r>
              <a:rPr lang="en-US" dirty="0" smtClean="0">
                <a:solidFill>
                  <a:srgbClr val="00B050"/>
                </a:solidFill>
              </a:rPr>
              <a:t>Organizational Readiness and Expected Outcomes</a:t>
            </a:r>
            <a:endParaRPr lang="en-US" dirty="0">
              <a:solidFill>
                <a:srgbClr val="00B050"/>
              </a:solidFill>
            </a:endParaRPr>
          </a:p>
        </p:txBody>
      </p:sp>
      <p:sp>
        <p:nvSpPr>
          <p:cNvPr id="3" name="Content Placeholder 2"/>
          <p:cNvSpPr>
            <a:spLocks noGrp="1"/>
          </p:cNvSpPr>
          <p:nvPr>
            <p:ph idx="1"/>
          </p:nvPr>
        </p:nvSpPr>
        <p:spPr>
          <a:xfrm>
            <a:off x="144379" y="866274"/>
            <a:ext cx="11887199" cy="5855367"/>
          </a:xfrm>
        </p:spPr>
        <p:txBody>
          <a:bodyPr>
            <a:normAutofit/>
          </a:bodyPr>
          <a:lstStyle/>
          <a:p>
            <a:pPr>
              <a:lnSpc>
                <a:spcPct val="200000"/>
              </a:lnSpc>
              <a:buFont typeface="Wingdings" panose="05000000000000000000" pitchFamily="2" charset="2"/>
              <a:buChar char="Ø"/>
            </a:pPr>
            <a:r>
              <a:rPr lang="en-US" sz="2000" dirty="0" smtClean="0">
                <a:latin typeface="Constantia" panose="02030602050306030303" pitchFamily="18" charset="0"/>
              </a:rPr>
              <a:t>Current facility does not </a:t>
            </a:r>
            <a:r>
              <a:rPr lang="en-US" sz="2000" dirty="0"/>
              <a:t>personalized dietary teaching for </a:t>
            </a:r>
            <a:r>
              <a:rPr lang="en-US" sz="2000" dirty="0" smtClean="0"/>
              <a:t>patients; neither  </a:t>
            </a:r>
            <a:r>
              <a:rPr lang="en-US" sz="2000" dirty="0">
                <a:latin typeface="Constantia" panose="02030602050306030303" pitchFamily="18" charset="0"/>
              </a:rPr>
              <a:t> tailor educational </a:t>
            </a:r>
            <a:r>
              <a:rPr lang="en-US" sz="2000" dirty="0" smtClean="0">
                <a:latin typeface="Constantia" panose="02030602050306030303" pitchFamily="18" charset="0"/>
              </a:rPr>
              <a:t>pamphlets.</a:t>
            </a:r>
          </a:p>
          <a:p>
            <a:pPr>
              <a:lnSpc>
                <a:spcPct val="200000"/>
              </a:lnSpc>
              <a:buFont typeface="Wingdings" panose="05000000000000000000" pitchFamily="2" charset="2"/>
              <a:buChar char="Ø"/>
            </a:pPr>
            <a:r>
              <a:rPr lang="en-US" sz="2000" dirty="0" smtClean="0">
                <a:latin typeface="Constantia" panose="02030602050306030303" pitchFamily="18" charset="0"/>
              </a:rPr>
              <a:t>Proposed solution not consistent with facility’s culture and resources.</a:t>
            </a:r>
          </a:p>
          <a:p>
            <a:pPr>
              <a:lnSpc>
                <a:spcPct val="200000"/>
              </a:lnSpc>
              <a:buFont typeface="Wingdings" panose="05000000000000000000" pitchFamily="2" charset="2"/>
              <a:buChar char="Ø"/>
            </a:pPr>
            <a:r>
              <a:rPr lang="en-US" sz="2000" dirty="0" smtClean="0">
                <a:latin typeface="Constantia" panose="02030602050306030303" pitchFamily="18" charset="0"/>
              </a:rPr>
              <a:t>Regardless, personalized nutrition plans would be the feasible answer to the problem of type II diabetes.</a:t>
            </a:r>
          </a:p>
          <a:p>
            <a:pPr>
              <a:lnSpc>
                <a:spcPct val="200000"/>
              </a:lnSpc>
              <a:buFont typeface="Wingdings" panose="05000000000000000000" pitchFamily="2" charset="2"/>
              <a:buChar char="Ø"/>
            </a:pPr>
            <a:r>
              <a:rPr lang="en-US" sz="2000" dirty="0" smtClean="0">
                <a:latin typeface="Constantia" panose="02030602050306030303" pitchFamily="18" charset="0"/>
              </a:rPr>
              <a:t>Result of </a:t>
            </a:r>
            <a:r>
              <a:rPr lang="en-US" sz="2000" dirty="0">
                <a:latin typeface="Constantia" panose="02030602050306030303" pitchFamily="18" charset="0"/>
              </a:rPr>
              <a:t>the strategy; reducing hospital readmissions within six months of discharge. </a:t>
            </a:r>
            <a:endParaRPr lang="en-US" sz="2000" dirty="0" smtClean="0">
              <a:latin typeface="Constantia" panose="02030602050306030303" pitchFamily="18" charset="0"/>
            </a:endParaRPr>
          </a:p>
          <a:p>
            <a:pPr>
              <a:lnSpc>
                <a:spcPct val="200000"/>
              </a:lnSpc>
              <a:buFont typeface="Wingdings" panose="05000000000000000000" pitchFamily="2" charset="2"/>
              <a:buChar char="Ø"/>
            </a:pPr>
            <a:r>
              <a:rPr lang="en-US" sz="2000" dirty="0" smtClean="0">
                <a:latin typeface="Constantia" panose="02030602050306030303" pitchFamily="18" charset="0"/>
              </a:rPr>
              <a:t>Offer specific </a:t>
            </a:r>
            <a:r>
              <a:rPr lang="en-US" sz="2000" dirty="0">
                <a:latin typeface="Constantia" panose="02030602050306030303" pitchFamily="18" charset="0"/>
              </a:rPr>
              <a:t>recommendations to the type 2 diabetic patients on the right food for them to avoid more severe disorders like obesity that might lead to readmission of the patients. </a:t>
            </a:r>
            <a:endParaRPr lang="en-US" sz="2000" dirty="0" smtClean="0">
              <a:latin typeface="Constantia" panose="02030602050306030303" pitchFamily="18" charset="0"/>
            </a:endParaRPr>
          </a:p>
          <a:p>
            <a:pPr>
              <a:lnSpc>
                <a:spcPct val="200000"/>
              </a:lnSpc>
              <a:buFont typeface="Wingdings" panose="05000000000000000000" pitchFamily="2" charset="2"/>
              <a:buChar char="Ø"/>
            </a:pPr>
            <a:r>
              <a:rPr lang="en-US" sz="2000" dirty="0" smtClean="0">
                <a:latin typeface="Constantia" panose="02030602050306030303" pitchFamily="18" charset="0"/>
              </a:rPr>
              <a:t>Enable the </a:t>
            </a:r>
            <a:r>
              <a:rPr lang="en-US" sz="2000" dirty="0">
                <a:latin typeface="Constantia" panose="02030602050306030303" pitchFamily="18" charset="0"/>
              </a:rPr>
              <a:t>patients to focus and maintain self-discipline in controlling fat and calorie intake. </a:t>
            </a:r>
            <a:endParaRPr lang="en-US" sz="2000" dirty="0">
              <a:latin typeface="Constantia" panose="02030602050306030303" pitchFamily="18" charset="0"/>
            </a:endParaRPr>
          </a:p>
        </p:txBody>
      </p:sp>
    </p:spTree>
    <p:extLst>
      <p:ext uri="{BB962C8B-B14F-4D97-AF65-F5344CB8AC3E}">
        <p14:creationId xmlns:p14="http://schemas.microsoft.com/office/powerpoint/2010/main" val="552726763"/>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4134" y="166255"/>
            <a:ext cx="8596668" cy="581891"/>
          </a:xfrm>
        </p:spPr>
        <p:txBody>
          <a:bodyPr>
            <a:normAutofit fontScale="90000"/>
          </a:bodyPr>
          <a:lstStyle/>
          <a:p>
            <a:pPr lvl="0" algn="ctr"/>
            <a:r>
              <a:rPr lang="en-US" dirty="0">
                <a:solidFill>
                  <a:srgbClr val="00B050"/>
                </a:solidFill>
              </a:rPr>
              <a:t>EBP Theoretical Framework</a:t>
            </a:r>
          </a:p>
        </p:txBody>
      </p:sp>
      <p:sp>
        <p:nvSpPr>
          <p:cNvPr id="3" name="Content Placeholder 2"/>
          <p:cNvSpPr>
            <a:spLocks noGrp="1"/>
          </p:cNvSpPr>
          <p:nvPr>
            <p:ph idx="1"/>
          </p:nvPr>
        </p:nvSpPr>
        <p:spPr>
          <a:xfrm>
            <a:off x="168141" y="865544"/>
            <a:ext cx="11895522" cy="5840056"/>
          </a:xfrm>
        </p:spPr>
        <p:txBody>
          <a:bodyPr>
            <a:normAutofit fontScale="92500" lnSpcReduction="10000"/>
          </a:bodyPr>
          <a:lstStyle/>
          <a:p>
            <a:pPr>
              <a:lnSpc>
                <a:spcPct val="200000"/>
              </a:lnSpc>
              <a:buFont typeface="Wingdings" pitchFamily="2" charset="2"/>
              <a:buChar char="Ø"/>
            </a:pPr>
            <a:r>
              <a:rPr lang="en-US" sz="2000" dirty="0" smtClean="0">
                <a:solidFill>
                  <a:schemeClr val="tx1"/>
                </a:solidFill>
                <a:latin typeface="Constantia" pitchFamily="18" charset="0"/>
              </a:rPr>
              <a:t>Roger’s diffusion innovation theory ; help the hospital determine the readiness of hospital personnel</a:t>
            </a:r>
          </a:p>
          <a:p>
            <a:pPr>
              <a:lnSpc>
                <a:spcPct val="200000"/>
              </a:lnSpc>
              <a:buFont typeface="Wingdings" pitchFamily="2" charset="2"/>
              <a:buChar char="Ø"/>
            </a:pPr>
            <a:r>
              <a:rPr lang="en-US" sz="2000" dirty="0" smtClean="0">
                <a:solidFill>
                  <a:schemeClr val="tx1"/>
                </a:solidFill>
                <a:latin typeface="Constantia" pitchFamily="18" charset="0"/>
              </a:rPr>
              <a:t>Proposed five </a:t>
            </a:r>
            <a:r>
              <a:rPr lang="en-US" sz="2000" dirty="0">
                <a:solidFill>
                  <a:schemeClr val="tx1"/>
                </a:solidFill>
                <a:latin typeface="Constantia" pitchFamily="18" charset="0"/>
              </a:rPr>
              <a:t>stages that identify the mechanism of diffusion of innovation </a:t>
            </a:r>
            <a:r>
              <a:rPr lang="en-US" sz="2000" dirty="0" smtClean="0">
                <a:solidFill>
                  <a:schemeClr val="tx1"/>
                </a:solidFill>
                <a:latin typeface="Constantia" pitchFamily="18" charset="0"/>
              </a:rPr>
              <a:t>theory.</a:t>
            </a:r>
          </a:p>
          <a:p>
            <a:pPr>
              <a:lnSpc>
                <a:spcPct val="200000"/>
              </a:lnSpc>
              <a:buFont typeface="Wingdings" pitchFamily="2" charset="2"/>
              <a:buChar char="Ø"/>
            </a:pPr>
            <a:r>
              <a:rPr lang="en-US" sz="2000" dirty="0">
                <a:solidFill>
                  <a:schemeClr val="tx1"/>
                </a:solidFill>
                <a:latin typeface="Constantia" pitchFamily="18" charset="0"/>
              </a:rPr>
              <a:t>Knowledge Stage; </a:t>
            </a:r>
            <a:r>
              <a:rPr lang="en-US" sz="2000" dirty="0" smtClean="0">
                <a:solidFill>
                  <a:schemeClr val="tx1"/>
                </a:solidFill>
                <a:latin typeface="Constantia" pitchFamily="18" charset="0"/>
              </a:rPr>
              <a:t>create awareness to the </a:t>
            </a:r>
            <a:r>
              <a:rPr lang="en-US" sz="2000" dirty="0">
                <a:solidFill>
                  <a:schemeClr val="tx1"/>
                </a:solidFill>
                <a:latin typeface="Constantia" pitchFamily="18" charset="0"/>
              </a:rPr>
              <a:t>population and </a:t>
            </a:r>
            <a:r>
              <a:rPr lang="en-US" sz="2000" dirty="0" smtClean="0">
                <a:solidFill>
                  <a:schemeClr val="tx1"/>
                </a:solidFill>
                <a:latin typeface="Constantia" pitchFamily="18" charset="0"/>
              </a:rPr>
              <a:t>inspire them in adopting </a:t>
            </a:r>
            <a:r>
              <a:rPr lang="en-US" sz="2000" dirty="0">
                <a:solidFill>
                  <a:schemeClr val="tx1"/>
                </a:solidFill>
                <a:latin typeface="Constantia" pitchFamily="18" charset="0"/>
              </a:rPr>
              <a:t>the proposed </a:t>
            </a:r>
            <a:r>
              <a:rPr lang="en-US" sz="2000" dirty="0" smtClean="0">
                <a:solidFill>
                  <a:schemeClr val="tx1"/>
                </a:solidFill>
                <a:latin typeface="Constantia" pitchFamily="18" charset="0"/>
              </a:rPr>
              <a:t>solution.</a:t>
            </a:r>
          </a:p>
          <a:p>
            <a:pPr>
              <a:lnSpc>
                <a:spcPct val="200000"/>
              </a:lnSpc>
              <a:buFont typeface="Wingdings" pitchFamily="2" charset="2"/>
              <a:buChar char="Ø"/>
            </a:pPr>
            <a:r>
              <a:rPr lang="en-US" sz="2000" dirty="0">
                <a:solidFill>
                  <a:schemeClr val="tx1"/>
                </a:solidFill>
                <a:latin typeface="Constantia" pitchFamily="18" charset="0"/>
              </a:rPr>
              <a:t>Persuasion Stage; giving </a:t>
            </a:r>
            <a:r>
              <a:rPr lang="en-US" sz="2000" dirty="0" smtClean="0">
                <a:solidFill>
                  <a:schemeClr val="tx1"/>
                </a:solidFill>
                <a:latin typeface="Constantia" pitchFamily="18" charset="0"/>
              </a:rPr>
              <a:t>clarifications </a:t>
            </a:r>
            <a:r>
              <a:rPr lang="en-US" sz="2000" dirty="0">
                <a:solidFill>
                  <a:schemeClr val="tx1"/>
                </a:solidFill>
                <a:latin typeface="Constantia" pitchFamily="18" charset="0"/>
              </a:rPr>
              <a:t>on the information provided to the </a:t>
            </a:r>
            <a:r>
              <a:rPr lang="en-US" sz="2000" dirty="0" smtClean="0">
                <a:solidFill>
                  <a:schemeClr val="tx1"/>
                </a:solidFill>
                <a:latin typeface="Constantia" pitchFamily="18" charset="0"/>
              </a:rPr>
              <a:t>population.</a:t>
            </a:r>
          </a:p>
          <a:p>
            <a:pPr>
              <a:lnSpc>
                <a:spcPct val="200000"/>
              </a:lnSpc>
              <a:buFont typeface="Wingdings" pitchFamily="2" charset="2"/>
              <a:buChar char="Ø"/>
            </a:pPr>
            <a:r>
              <a:rPr lang="en-US" sz="2000" dirty="0">
                <a:solidFill>
                  <a:schemeClr val="tx1"/>
                </a:solidFill>
                <a:latin typeface="Constantia" pitchFamily="18" charset="0"/>
              </a:rPr>
              <a:t>Decision Stage; individual analysis of the positive and the negative impact of the proposed solution to determine whether to adopt it or </a:t>
            </a:r>
            <a:r>
              <a:rPr lang="en-US" sz="2000" dirty="0" smtClean="0">
                <a:solidFill>
                  <a:schemeClr val="tx1"/>
                </a:solidFill>
                <a:latin typeface="Constantia" pitchFamily="18" charset="0"/>
              </a:rPr>
              <a:t>not.</a:t>
            </a:r>
          </a:p>
          <a:p>
            <a:pPr>
              <a:lnSpc>
                <a:spcPct val="200000"/>
              </a:lnSpc>
              <a:buFont typeface="Wingdings" pitchFamily="2" charset="2"/>
              <a:buChar char="Ø"/>
            </a:pPr>
            <a:r>
              <a:rPr lang="en-US" sz="2000" dirty="0">
                <a:solidFill>
                  <a:schemeClr val="tx1"/>
                </a:solidFill>
                <a:latin typeface="Constantia" pitchFamily="18" charset="0"/>
              </a:rPr>
              <a:t>Implementation </a:t>
            </a:r>
            <a:r>
              <a:rPr lang="en-US" sz="2000" dirty="0" smtClean="0">
                <a:solidFill>
                  <a:schemeClr val="tx1"/>
                </a:solidFill>
                <a:latin typeface="Constantia" pitchFamily="18" charset="0"/>
              </a:rPr>
              <a:t>Stage; putting the proposed solution into practice</a:t>
            </a:r>
          </a:p>
          <a:p>
            <a:pPr>
              <a:lnSpc>
                <a:spcPct val="200000"/>
              </a:lnSpc>
              <a:buFont typeface="Wingdings" pitchFamily="2" charset="2"/>
              <a:buChar char="Ø"/>
            </a:pPr>
            <a:r>
              <a:rPr lang="en-US" sz="2000" dirty="0">
                <a:solidFill>
                  <a:schemeClr val="tx1"/>
                </a:solidFill>
                <a:latin typeface="Constantia" pitchFamily="18" charset="0"/>
              </a:rPr>
              <a:t>Confirmation Stage; </a:t>
            </a:r>
            <a:r>
              <a:rPr lang="en-US" sz="2000" dirty="0" smtClean="0">
                <a:solidFill>
                  <a:schemeClr val="tx1"/>
                </a:solidFill>
                <a:latin typeface="Constantia" pitchFamily="18" charset="0"/>
              </a:rPr>
              <a:t>conform </a:t>
            </a:r>
            <a:r>
              <a:rPr lang="en-US" sz="2000" dirty="0">
                <a:solidFill>
                  <a:schemeClr val="tx1"/>
                </a:solidFill>
                <a:latin typeface="Constantia" pitchFamily="18" charset="0"/>
              </a:rPr>
              <a:t>or finalize their decision and continue to use the proposed solution with full </a:t>
            </a:r>
            <a:r>
              <a:rPr lang="en-US" sz="2000" dirty="0" smtClean="0">
                <a:solidFill>
                  <a:schemeClr val="tx1"/>
                </a:solidFill>
                <a:latin typeface="Constantia" pitchFamily="18" charset="0"/>
              </a:rPr>
              <a:t>potential.</a:t>
            </a:r>
            <a:endParaRPr lang="en-US" sz="2000" dirty="0" smtClean="0">
              <a:solidFill>
                <a:schemeClr val="tx1"/>
              </a:solidFill>
              <a:latin typeface="Constantia" pitchFamily="18" charset="0"/>
            </a:endParaRPr>
          </a:p>
        </p:txBody>
      </p:sp>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61" y="180109"/>
            <a:ext cx="10116085" cy="734291"/>
          </a:xfrm>
        </p:spPr>
        <p:txBody>
          <a:bodyPr>
            <a:normAutofit/>
          </a:bodyPr>
          <a:lstStyle/>
          <a:p>
            <a:pPr algn="ctr"/>
            <a:r>
              <a:rPr lang="en-US" dirty="0">
                <a:solidFill>
                  <a:srgbClr val="00B050"/>
                </a:solidFill>
              </a:rPr>
              <a:t>Project Implementation</a:t>
            </a:r>
          </a:p>
        </p:txBody>
      </p:sp>
      <p:sp>
        <p:nvSpPr>
          <p:cNvPr id="3" name="Content Placeholder 2"/>
          <p:cNvSpPr>
            <a:spLocks noGrp="1"/>
          </p:cNvSpPr>
          <p:nvPr>
            <p:ph idx="1"/>
          </p:nvPr>
        </p:nvSpPr>
        <p:spPr>
          <a:xfrm>
            <a:off x="178651" y="1149927"/>
            <a:ext cx="11485419" cy="5708073"/>
          </a:xfrm>
        </p:spPr>
        <p:txBody>
          <a:bodyPr>
            <a:normAutofit/>
          </a:bodyPr>
          <a:lstStyle/>
          <a:p>
            <a:pPr marL="114300" lvl="2" indent="-457200">
              <a:lnSpc>
                <a:spcPct val="200000"/>
              </a:lnSpc>
              <a:buFont typeface="Wingdings" pitchFamily="2" charset="2"/>
              <a:buChar char="Ø"/>
            </a:pPr>
            <a:r>
              <a:rPr lang="en-US" sz="2000" dirty="0" smtClean="0">
                <a:solidFill>
                  <a:schemeClr val="tx1"/>
                </a:solidFill>
                <a:latin typeface="Constantia" pitchFamily="18" charset="0"/>
              </a:rPr>
              <a:t>Target group; noninsured </a:t>
            </a:r>
            <a:r>
              <a:rPr lang="en-US" sz="2000" dirty="0">
                <a:solidFill>
                  <a:schemeClr val="tx1"/>
                </a:solidFill>
                <a:latin typeface="Constantia" pitchFamily="18" charset="0"/>
              </a:rPr>
              <a:t>individuals who seek medical treatment at a county hospital</a:t>
            </a:r>
            <a:r>
              <a:rPr lang="en-US" sz="2000" dirty="0" smtClean="0">
                <a:solidFill>
                  <a:schemeClr val="tx1"/>
                </a:solidFill>
                <a:latin typeface="Constantia" pitchFamily="18" charset="0"/>
              </a:rPr>
              <a:t>.</a:t>
            </a:r>
          </a:p>
          <a:p>
            <a:pPr marL="114300" lvl="2" indent="-457200">
              <a:lnSpc>
                <a:spcPct val="200000"/>
              </a:lnSpc>
              <a:buFont typeface="Wingdings" pitchFamily="2" charset="2"/>
              <a:buChar char="Ø"/>
            </a:pPr>
            <a:r>
              <a:rPr lang="en-US" sz="2000" dirty="0" smtClean="0">
                <a:solidFill>
                  <a:schemeClr val="tx1"/>
                </a:solidFill>
                <a:latin typeface="Constantia" pitchFamily="18" charset="0"/>
              </a:rPr>
              <a:t>Participants in hospital settings, allow monitoring; sign consent form.</a:t>
            </a:r>
          </a:p>
          <a:p>
            <a:pPr marL="114300" lvl="2" indent="-457200">
              <a:lnSpc>
                <a:spcPct val="200000"/>
              </a:lnSpc>
              <a:buFont typeface="Wingdings" pitchFamily="2" charset="2"/>
              <a:buChar char="Ø"/>
            </a:pPr>
            <a:r>
              <a:rPr lang="en-US" sz="2000" dirty="0" smtClean="0">
                <a:solidFill>
                  <a:schemeClr val="tx1"/>
                </a:solidFill>
                <a:latin typeface="Constantia" pitchFamily="18" charset="0"/>
              </a:rPr>
              <a:t>Timeline: </a:t>
            </a:r>
            <a:r>
              <a:rPr lang="en-US" sz="2000" dirty="0">
                <a:solidFill>
                  <a:schemeClr val="tx1"/>
                </a:solidFill>
                <a:latin typeface="Constantia" pitchFamily="18" charset="0"/>
              </a:rPr>
              <a:t>8 months- first two months </a:t>
            </a:r>
            <a:r>
              <a:rPr lang="en-US" sz="2000" dirty="0" smtClean="0">
                <a:solidFill>
                  <a:schemeClr val="tx1"/>
                </a:solidFill>
                <a:latin typeface="Constantia" pitchFamily="18" charset="0"/>
              </a:rPr>
              <a:t>will be </a:t>
            </a:r>
            <a:r>
              <a:rPr lang="en-US" sz="2000" dirty="0">
                <a:solidFill>
                  <a:schemeClr val="tx1"/>
                </a:solidFill>
                <a:latin typeface="Constantia" pitchFamily="18" charset="0"/>
              </a:rPr>
              <a:t>planning and training of all pertinent </a:t>
            </a:r>
            <a:r>
              <a:rPr lang="en-US" sz="2000" dirty="0" smtClean="0">
                <a:solidFill>
                  <a:schemeClr val="tx1"/>
                </a:solidFill>
                <a:latin typeface="Constantia" pitchFamily="18" charset="0"/>
              </a:rPr>
              <a:t>members.</a:t>
            </a:r>
          </a:p>
          <a:p>
            <a:pPr marL="114300" lvl="2" indent="-457200">
              <a:lnSpc>
                <a:spcPct val="200000"/>
              </a:lnSpc>
              <a:buFont typeface="Wingdings" pitchFamily="2" charset="2"/>
              <a:buChar char="Ø"/>
            </a:pPr>
            <a:r>
              <a:rPr lang="en-US" sz="2000" dirty="0" smtClean="0">
                <a:solidFill>
                  <a:schemeClr val="tx1"/>
                </a:solidFill>
                <a:latin typeface="Constantia" pitchFamily="18" charset="0"/>
              </a:rPr>
              <a:t>Resources: </a:t>
            </a:r>
            <a:r>
              <a:rPr lang="en-US" sz="2000" dirty="0">
                <a:solidFill>
                  <a:schemeClr val="tx1"/>
                </a:solidFill>
                <a:latin typeface="Constantia" pitchFamily="18" charset="0"/>
              </a:rPr>
              <a:t>human resources (doctors, nurses, and nutritionists </a:t>
            </a:r>
            <a:r>
              <a:rPr lang="en-US" sz="2000" dirty="0" smtClean="0">
                <a:solidFill>
                  <a:schemeClr val="tx1"/>
                </a:solidFill>
                <a:latin typeface="Constantia" pitchFamily="18" charset="0"/>
              </a:rPr>
              <a:t>), finances.</a:t>
            </a:r>
          </a:p>
          <a:p>
            <a:pPr marL="114300" lvl="2" indent="-457200">
              <a:lnSpc>
                <a:spcPct val="200000"/>
              </a:lnSpc>
              <a:buFont typeface="Wingdings" pitchFamily="2" charset="2"/>
              <a:buChar char="Ø"/>
            </a:pPr>
            <a:r>
              <a:rPr lang="en-US" sz="2000" dirty="0" smtClean="0">
                <a:solidFill>
                  <a:schemeClr val="tx1"/>
                </a:solidFill>
                <a:latin typeface="Constantia" pitchFamily="18" charset="0"/>
              </a:rPr>
              <a:t>Methods and Instruments</a:t>
            </a:r>
            <a:r>
              <a:rPr lang="en-US" sz="2000" dirty="0">
                <a:solidFill>
                  <a:schemeClr val="tx1"/>
                </a:solidFill>
                <a:latin typeface="Constantia" pitchFamily="18" charset="0"/>
              </a:rPr>
              <a:t>: monitoring and evaluation </a:t>
            </a:r>
            <a:r>
              <a:rPr lang="en-US" sz="2000" dirty="0" smtClean="0">
                <a:solidFill>
                  <a:schemeClr val="tx1"/>
                </a:solidFill>
                <a:latin typeface="Constantia" pitchFamily="18" charset="0"/>
              </a:rPr>
              <a:t>as the critical approach.</a:t>
            </a:r>
          </a:p>
          <a:p>
            <a:pPr marL="114300" lvl="2" indent="-457200">
              <a:lnSpc>
                <a:spcPct val="200000"/>
              </a:lnSpc>
              <a:buFont typeface="Wingdings" pitchFamily="2" charset="2"/>
              <a:buChar char="Ø"/>
            </a:pPr>
            <a:r>
              <a:rPr lang="en-US" sz="2000" dirty="0">
                <a:solidFill>
                  <a:schemeClr val="tx1"/>
                </a:solidFill>
                <a:latin typeface="Constantia" pitchFamily="18" charset="0"/>
              </a:rPr>
              <a:t>Delivering the </a:t>
            </a:r>
            <a:r>
              <a:rPr lang="en-US" sz="2000" dirty="0" smtClean="0">
                <a:solidFill>
                  <a:schemeClr val="tx1"/>
                </a:solidFill>
                <a:latin typeface="Constantia" pitchFamily="18" charset="0"/>
              </a:rPr>
              <a:t>Solution: </a:t>
            </a:r>
            <a:r>
              <a:rPr lang="en-US" sz="2000" dirty="0">
                <a:solidFill>
                  <a:schemeClr val="tx1"/>
                </a:solidFill>
                <a:latin typeface="Constantia" pitchFamily="18" charset="0"/>
              </a:rPr>
              <a:t>dietary management of patients with type II </a:t>
            </a:r>
            <a:r>
              <a:rPr lang="en-US" sz="2000" dirty="0" smtClean="0">
                <a:solidFill>
                  <a:schemeClr val="tx1"/>
                </a:solidFill>
                <a:latin typeface="Constantia" pitchFamily="18" charset="0"/>
              </a:rPr>
              <a:t>diabetes.</a:t>
            </a:r>
          </a:p>
          <a:p>
            <a:pPr marL="114300" lvl="2" indent="-457200">
              <a:lnSpc>
                <a:spcPct val="200000"/>
              </a:lnSpc>
              <a:buFont typeface="Wingdings" pitchFamily="2" charset="2"/>
              <a:buChar char="Ø"/>
            </a:pPr>
            <a:r>
              <a:rPr lang="en-US" sz="2000" dirty="0" smtClean="0">
                <a:solidFill>
                  <a:schemeClr val="tx1"/>
                </a:solidFill>
                <a:latin typeface="Constantia" pitchFamily="18" charset="0"/>
              </a:rPr>
              <a:t>Data collection: interviews and laboratory results.</a:t>
            </a:r>
            <a:endParaRPr lang="en-US" sz="2000" dirty="0" smtClean="0">
              <a:solidFill>
                <a:schemeClr val="tx1"/>
              </a:solidFill>
              <a:latin typeface="Constantia" pitchFamily="18" charset="0"/>
            </a:endParaRPr>
          </a:p>
        </p:txBody>
      </p:sp>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9956" y="221673"/>
            <a:ext cx="8596668" cy="651164"/>
          </a:xfrm>
        </p:spPr>
        <p:txBody>
          <a:bodyPr/>
          <a:lstStyle/>
          <a:p>
            <a:pPr algn="ctr"/>
            <a:r>
              <a:rPr lang="en-US" dirty="0" smtClean="0">
                <a:solidFill>
                  <a:srgbClr val="00B050"/>
                </a:solidFill>
              </a:rPr>
              <a:t>Project Evaluation </a:t>
            </a:r>
            <a:r>
              <a:rPr lang="en-US" dirty="0">
                <a:solidFill>
                  <a:srgbClr val="00B050"/>
                </a:solidFill>
              </a:rPr>
              <a:t>Plan</a:t>
            </a:r>
          </a:p>
        </p:txBody>
      </p:sp>
      <p:sp>
        <p:nvSpPr>
          <p:cNvPr id="3" name="Content Placeholder 2"/>
          <p:cNvSpPr>
            <a:spLocks noGrp="1"/>
          </p:cNvSpPr>
          <p:nvPr>
            <p:ph idx="1"/>
          </p:nvPr>
        </p:nvSpPr>
        <p:spPr>
          <a:xfrm>
            <a:off x="221673" y="872837"/>
            <a:ext cx="11693235" cy="5818908"/>
          </a:xfrm>
        </p:spPr>
        <p:txBody>
          <a:bodyPr>
            <a:normAutofit/>
          </a:bodyPr>
          <a:lstStyle/>
          <a:p>
            <a:pPr>
              <a:lnSpc>
                <a:spcPct val="200000"/>
              </a:lnSpc>
              <a:buFont typeface="Wingdings" pitchFamily="2" charset="2"/>
              <a:buChar char="Ø"/>
            </a:pPr>
            <a:r>
              <a:rPr lang="en-US" sz="2000" dirty="0" smtClean="0">
                <a:solidFill>
                  <a:schemeClr val="tx1"/>
                </a:solidFill>
                <a:latin typeface="Constantia" pitchFamily="18" charset="0"/>
              </a:rPr>
              <a:t>A reduced </a:t>
            </a:r>
            <a:r>
              <a:rPr lang="en-US" sz="2000" dirty="0">
                <a:solidFill>
                  <a:schemeClr val="tx1"/>
                </a:solidFill>
                <a:latin typeface="Constantia" pitchFamily="18" charset="0"/>
              </a:rPr>
              <a:t>prevalence of type II diabetes complications amongst the non-insured Hispanic communities. </a:t>
            </a:r>
            <a:endParaRPr lang="en-US" sz="2000" dirty="0" smtClean="0">
              <a:solidFill>
                <a:schemeClr val="tx1"/>
              </a:solidFill>
              <a:latin typeface="Constantia" pitchFamily="18" charset="0"/>
            </a:endParaRPr>
          </a:p>
          <a:p>
            <a:pPr>
              <a:lnSpc>
                <a:spcPct val="200000"/>
              </a:lnSpc>
              <a:buFont typeface="Wingdings" pitchFamily="2" charset="2"/>
              <a:buChar char="Ø"/>
            </a:pPr>
            <a:r>
              <a:rPr lang="en-US" sz="2000" dirty="0" smtClean="0">
                <a:solidFill>
                  <a:schemeClr val="tx1"/>
                </a:solidFill>
                <a:latin typeface="Constantia" pitchFamily="18" charset="0"/>
              </a:rPr>
              <a:t>Result of </a:t>
            </a:r>
            <a:r>
              <a:rPr lang="en-US" sz="2000" dirty="0">
                <a:solidFill>
                  <a:schemeClr val="tx1"/>
                </a:solidFill>
                <a:latin typeface="Constantia" pitchFamily="18" charset="0"/>
              </a:rPr>
              <a:t>the utilization of personalized nutritional plans to control blood sugar levels. </a:t>
            </a:r>
            <a:endParaRPr lang="en-US" sz="2000" dirty="0" smtClean="0">
              <a:solidFill>
                <a:schemeClr val="tx1"/>
              </a:solidFill>
              <a:latin typeface="Constantia" pitchFamily="18" charset="0"/>
            </a:endParaRPr>
          </a:p>
          <a:p>
            <a:pPr>
              <a:lnSpc>
                <a:spcPct val="200000"/>
              </a:lnSpc>
              <a:buFont typeface="Wingdings" pitchFamily="2" charset="2"/>
              <a:buChar char="Ø"/>
            </a:pPr>
            <a:r>
              <a:rPr lang="en-US" sz="2000" dirty="0">
                <a:solidFill>
                  <a:schemeClr val="tx1"/>
                </a:solidFill>
                <a:latin typeface="Constantia" pitchFamily="18" charset="0"/>
              </a:rPr>
              <a:t>Lack of readmission within the six months of the project </a:t>
            </a:r>
            <a:r>
              <a:rPr lang="en-US" sz="2000" dirty="0" smtClean="0">
                <a:solidFill>
                  <a:schemeClr val="tx1"/>
                </a:solidFill>
                <a:latin typeface="Constantia" pitchFamily="18" charset="0"/>
              </a:rPr>
              <a:t>implementation.</a:t>
            </a:r>
          </a:p>
          <a:p>
            <a:pPr>
              <a:lnSpc>
                <a:spcPct val="200000"/>
              </a:lnSpc>
              <a:buFont typeface="Wingdings" pitchFamily="2" charset="2"/>
              <a:buChar char="Ø"/>
            </a:pPr>
            <a:r>
              <a:rPr lang="en-US" sz="2000" dirty="0">
                <a:solidFill>
                  <a:schemeClr val="tx1"/>
                </a:solidFill>
                <a:latin typeface="Constantia" pitchFamily="18" charset="0"/>
              </a:rPr>
              <a:t>Research evidence provided is measured against the existing statistical methods to ascertain the reliability and value of the data </a:t>
            </a:r>
            <a:r>
              <a:rPr lang="en-US" sz="2000" dirty="0" smtClean="0">
                <a:solidFill>
                  <a:schemeClr val="tx1"/>
                </a:solidFill>
                <a:latin typeface="Constantia" pitchFamily="18" charset="0"/>
              </a:rPr>
              <a:t>collected.</a:t>
            </a:r>
          </a:p>
          <a:p>
            <a:pPr>
              <a:lnSpc>
                <a:spcPct val="200000"/>
              </a:lnSpc>
              <a:buFont typeface="Wingdings" pitchFamily="2" charset="2"/>
              <a:buChar char="Ø"/>
            </a:pPr>
            <a:r>
              <a:rPr lang="en-US" sz="2000" dirty="0">
                <a:solidFill>
                  <a:schemeClr val="tx1"/>
                </a:solidFill>
                <a:latin typeface="Constantia" pitchFamily="18" charset="0"/>
              </a:rPr>
              <a:t>When the final result does not meet our expectations, we have to refocus and redesign another way to improve the results. </a:t>
            </a:r>
            <a:endParaRPr lang="en-US" sz="2000" dirty="0" smtClean="0">
              <a:solidFill>
                <a:schemeClr val="tx1"/>
              </a:solidFill>
              <a:latin typeface="Constantia" pitchFamily="18" charset="0"/>
            </a:endParaRPr>
          </a:p>
          <a:p>
            <a:pPr>
              <a:lnSpc>
                <a:spcPct val="200000"/>
              </a:lnSpc>
              <a:buFont typeface="Wingdings" pitchFamily="2" charset="2"/>
              <a:buChar char="Ø"/>
            </a:pPr>
            <a:endParaRPr lang="en-US" sz="2000" dirty="0" smtClean="0">
              <a:solidFill>
                <a:schemeClr val="tx1"/>
              </a:solidFill>
              <a:latin typeface="Constantia" pitchFamily="18" charset="0"/>
            </a:endParaRPr>
          </a:p>
        </p:txBody>
      </p:sp>
    </p:spTree>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61" y="249382"/>
            <a:ext cx="8596668" cy="681060"/>
          </a:xfrm>
        </p:spPr>
        <p:txBody>
          <a:bodyPr>
            <a:normAutofit/>
          </a:bodyPr>
          <a:lstStyle/>
          <a:p>
            <a:pPr algn="ctr"/>
            <a:r>
              <a:rPr lang="en-US" dirty="0" smtClean="0">
                <a:solidFill>
                  <a:srgbClr val="00B050"/>
                </a:solidFill>
              </a:rPr>
              <a:t>References</a:t>
            </a:r>
            <a:endParaRPr lang="en-US" dirty="0">
              <a:solidFill>
                <a:srgbClr val="00B050"/>
              </a:solidFill>
            </a:endParaRPr>
          </a:p>
        </p:txBody>
      </p:sp>
      <p:sp>
        <p:nvSpPr>
          <p:cNvPr id="3" name="Content Placeholder 2"/>
          <p:cNvSpPr>
            <a:spLocks noGrp="1"/>
          </p:cNvSpPr>
          <p:nvPr>
            <p:ph idx="1"/>
          </p:nvPr>
        </p:nvSpPr>
        <p:spPr>
          <a:xfrm>
            <a:off x="221673" y="930443"/>
            <a:ext cx="11713653" cy="5678176"/>
          </a:xfrm>
        </p:spPr>
        <p:txBody>
          <a:bodyPr>
            <a:normAutofit fontScale="85000" lnSpcReduction="10000"/>
          </a:bodyPr>
          <a:lstStyle/>
          <a:p>
            <a:pPr>
              <a:lnSpc>
                <a:spcPct val="200000"/>
              </a:lnSpc>
              <a:buFont typeface="Wingdings" pitchFamily="2" charset="2"/>
              <a:buChar char="Ø"/>
            </a:pPr>
            <a:r>
              <a:rPr lang="en-US" sz="2000" dirty="0" err="1">
                <a:solidFill>
                  <a:schemeClr val="tx1"/>
                </a:solidFill>
                <a:latin typeface="Constantia" pitchFamily="18" charset="0"/>
              </a:rPr>
              <a:t>Ceriello</a:t>
            </a:r>
            <a:r>
              <a:rPr lang="en-US" sz="2000" dirty="0">
                <a:solidFill>
                  <a:schemeClr val="tx1"/>
                </a:solidFill>
                <a:latin typeface="Constantia" pitchFamily="18" charset="0"/>
              </a:rPr>
              <a:t>, A., Gallo, M., </a:t>
            </a:r>
            <a:r>
              <a:rPr lang="en-US" sz="2000" dirty="0" err="1">
                <a:solidFill>
                  <a:schemeClr val="tx1"/>
                </a:solidFill>
                <a:latin typeface="Constantia" pitchFamily="18" charset="0"/>
              </a:rPr>
              <a:t>Candido</a:t>
            </a:r>
            <a:r>
              <a:rPr lang="en-US" sz="2000" dirty="0">
                <a:solidFill>
                  <a:schemeClr val="tx1"/>
                </a:solidFill>
                <a:latin typeface="Constantia" pitchFamily="18" charset="0"/>
              </a:rPr>
              <a:t>, R., Di </a:t>
            </a:r>
            <a:r>
              <a:rPr lang="en-US" sz="2000" dirty="0" err="1">
                <a:solidFill>
                  <a:schemeClr val="tx1"/>
                </a:solidFill>
                <a:latin typeface="Constantia" pitchFamily="18" charset="0"/>
              </a:rPr>
              <a:t>Micheli</a:t>
            </a:r>
            <a:r>
              <a:rPr lang="en-US" sz="2000" dirty="0">
                <a:solidFill>
                  <a:schemeClr val="tx1"/>
                </a:solidFill>
                <a:latin typeface="Constantia" pitchFamily="18" charset="0"/>
              </a:rPr>
              <a:t>, A., Esposito, K., Gentile, S., &amp; Medea, G. (2014). Personalized therapy algorithms for type 2 diabetes: a phenotype-based. Retrieved from </a:t>
            </a:r>
            <a:r>
              <a:rPr lang="en-US" sz="2000" dirty="0">
                <a:solidFill>
                  <a:schemeClr val="tx1"/>
                </a:solidFill>
                <a:latin typeface="Constantia" pitchFamily="18" charset="0"/>
                <a:hlinkClick r:id="rId3"/>
              </a:rPr>
              <a:t>https://www.dovepress.com/personalized-therapy-algorithms-for-type-2-diabetes-a-phenotype-based--</a:t>
            </a:r>
            <a:r>
              <a:rPr lang="en-US" sz="2000" dirty="0" smtClean="0">
                <a:solidFill>
                  <a:schemeClr val="tx1"/>
                </a:solidFill>
                <a:latin typeface="Constantia" pitchFamily="18" charset="0"/>
                <a:hlinkClick r:id="rId3"/>
              </a:rPr>
              <a:t>peer-reviewed-fulltext-article-PGPM</a:t>
            </a:r>
            <a:endParaRPr lang="en-US" sz="2000" dirty="0" smtClean="0">
              <a:solidFill>
                <a:schemeClr val="tx1"/>
              </a:solidFill>
              <a:latin typeface="Constantia" pitchFamily="18" charset="0"/>
            </a:endParaRPr>
          </a:p>
          <a:p>
            <a:pPr>
              <a:lnSpc>
                <a:spcPct val="200000"/>
              </a:lnSpc>
              <a:buFont typeface="Wingdings" pitchFamily="2" charset="2"/>
              <a:buChar char="Ø"/>
            </a:pPr>
            <a:r>
              <a:rPr lang="en-US" sz="2000" dirty="0">
                <a:solidFill>
                  <a:schemeClr val="tx1"/>
                </a:solidFill>
                <a:latin typeface="Constantia" pitchFamily="18" charset="0"/>
              </a:rPr>
              <a:t>Harvey, G., &amp; </a:t>
            </a:r>
            <a:r>
              <a:rPr lang="en-US" sz="2000" dirty="0" err="1">
                <a:solidFill>
                  <a:schemeClr val="tx1"/>
                </a:solidFill>
                <a:latin typeface="Constantia" pitchFamily="18" charset="0"/>
              </a:rPr>
              <a:t>Kitson</a:t>
            </a:r>
            <a:r>
              <a:rPr lang="en-US" sz="2000" dirty="0">
                <a:solidFill>
                  <a:schemeClr val="tx1"/>
                </a:solidFill>
                <a:latin typeface="Constantia" pitchFamily="18" charset="0"/>
              </a:rPr>
              <a:t>, A. (2015). Implementing Evidence-Based Practice in Healthcare: A Facilitation Guide. London, England: Routledge.</a:t>
            </a:r>
            <a:endParaRPr lang="en-US" sz="2000" dirty="0" smtClean="0">
              <a:solidFill>
                <a:schemeClr val="tx1"/>
              </a:solidFill>
              <a:latin typeface="Constantia" pitchFamily="18" charset="0"/>
            </a:endParaRPr>
          </a:p>
          <a:p>
            <a:pPr>
              <a:lnSpc>
                <a:spcPct val="200000"/>
              </a:lnSpc>
              <a:buFont typeface="Wingdings" pitchFamily="2" charset="2"/>
              <a:buChar char="Ø"/>
            </a:pPr>
            <a:r>
              <a:rPr lang="en-US" sz="2000" dirty="0" err="1">
                <a:solidFill>
                  <a:schemeClr val="tx1"/>
                </a:solidFill>
                <a:latin typeface="Constantia" pitchFamily="18" charset="0"/>
              </a:rPr>
              <a:t>Ordovas</a:t>
            </a:r>
            <a:r>
              <a:rPr lang="en-US" sz="2000" dirty="0">
                <a:solidFill>
                  <a:schemeClr val="tx1"/>
                </a:solidFill>
                <a:latin typeface="Constantia" pitchFamily="18" charset="0"/>
              </a:rPr>
              <a:t>, J. M., Ferguson, L. R., Tai, E. S., &amp; Mathers, J. C. (2018, June 13). Personalized nutrition and health. Retrieved from https://www.bmj.com/content/361/bmj.k2173</a:t>
            </a:r>
            <a:endParaRPr lang="en-US" sz="2000" dirty="0" smtClean="0">
              <a:solidFill>
                <a:schemeClr val="tx1"/>
              </a:solidFill>
              <a:latin typeface="Constantia" pitchFamily="18" charset="0"/>
            </a:endParaRPr>
          </a:p>
          <a:p>
            <a:pPr>
              <a:lnSpc>
                <a:spcPct val="200000"/>
              </a:lnSpc>
              <a:buFont typeface="Wingdings" pitchFamily="2" charset="2"/>
              <a:buChar char="Ø"/>
            </a:pPr>
            <a:r>
              <a:rPr lang="en-US" sz="2000" dirty="0" err="1">
                <a:solidFill>
                  <a:schemeClr val="tx1"/>
                </a:solidFill>
                <a:latin typeface="Constantia" pitchFamily="18" charset="0"/>
              </a:rPr>
              <a:t>Oreinstein</a:t>
            </a:r>
            <a:r>
              <a:rPr lang="en-US" sz="2000" dirty="0">
                <a:solidFill>
                  <a:schemeClr val="tx1"/>
                </a:solidFill>
                <a:latin typeface="Constantia" pitchFamily="18" charset="0"/>
              </a:rPr>
              <a:t>, B. W. (2017, March 1). Why You Should Add a Nutritionist to Your Diabetes Team. Retrieved from https://www.everydayhealth.com/type-2-diabetes/diet/adding-a-nutritionist-to-your-diabetes-team</a:t>
            </a:r>
            <a:r>
              <a:rPr lang="en-US" sz="2000" dirty="0" smtClean="0">
                <a:solidFill>
                  <a:schemeClr val="tx1"/>
                </a:solidFill>
                <a:latin typeface="Constantia" pitchFamily="18" charset="0"/>
              </a:rPr>
              <a:t>/</a:t>
            </a:r>
          </a:p>
        </p:txBody>
      </p:sp>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6092" y="112295"/>
            <a:ext cx="8596668" cy="737937"/>
          </a:xfrm>
        </p:spPr>
        <p:txBody>
          <a:bodyPr/>
          <a:lstStyle/>
          <a:p>
            <a:pPr algn="ctr"/>
            <a:r>
              <a:rPr lang="en-US" dirty="0" smtClean="0">
                <a:solidFill>
                  <a:srgbClr val="00B050"/>
                </a:solidFill>
              </a:rPr>
              <a:t>References Cont…</a:t>
            </a:r>
            <a:endParaRPr lang="en-US" dirty="0">
              <a:solidFill>
                <a:srgbClr val="00B050"/>
              </a:solidFill>
            </a:endParaRPr>
          </a:p>
        </p:txBody>
      </p:sp>
      <p:sp>
        <p:nvSpPr>
          <p:cNvPr id="3" name="Content Placeholder 2"/>
          <p:cNvSpPr>
            <a:spLocks noGrp="1"/>
          </p:cNvSpPr>
          <p:nvPr>
            <p:ph idx="1"/>
          </p:nvPr>
        </p:nvSpPr>
        <p:spPr>
          <a:xfrm>
            <a:off x="1" y="850232"/>
            <a:ext cx="12047620" cy="6007767"/>
          </a:xfrm>
        </p:spPr>
        <p:txBody>
          <a:bodyPr>
            <a:normAutofit/>
          </a:bodyPr>
          <a:lstStyle/>
          <a:p>
            <a:endParaRPr lang="en-US" dirty="0"/>
          </a:p>
          <a:p>
            <a:pPr>
              <a:lnSpc>
                <a:spcPct val="200000"/>
              </a:lnSpc>
              <a:buFont typeface="Wingdings" panose="05000000000000000000" pitchFamily="2" charset="2"/>
              <a:buChar char="Ø"/>
            </a:pPr>
            <a:r>
              <a:rPr lang="en-US" dirty="0" err="1">
                <a:latin typeface="Constantia" panose="02030602050306030303" pitchFamily="18" charset="0"/>
              </a:rPr>
              <a:t>Puchalski</a:t>
            </a:r>
            <a:r>
              <a:rPr lang="en-US" dirty="0">
                <a:latin typeface="Constantia" panose="02030602050306030303" pitchFamily="18" charset="0"/>
              </a:rPr>
              <a:t>, L. M., &amp; Straus, S. E. (2019, January 8). Assessing Organizational Readiness for Change: Comment on "Development and Content Validation of a Transcultural Instrument to Assess Organizational Readiness for Knowledge Translation in Healthcare Organizations: The OR4KT". Retrieved from https://www.ncbi.nlm.nih.gov/pmc/articles/PMC6358647/</a:t>
            </a:r>
          </a:p>
          <a:p>
            <a:pPr>
              <a:lnSpc>
                <a:spcPct val="200000"/>
              </a:lnSpc>
              <a:buFont typeface="Wingdings" panose="05000000000000000000" pitchFamily="2" charset="2"/>
              <a:buChar char="Ø"/>
            </a:pPr>
            <a:r>
              <a:rPr lang="en-US" dirty="0">
                <a:latin typeface="Constantia" panose="02030602050306030303" pitchFamily="18" charset="0"/>
              </a:rPr>
              <a:t>Rudd, R. E., &amp; Simonds, V. W. (2018). Diffusion of innovations. Retrieved from https://www.britannica.com/topic/diffusion-of-innovations</a:t>
            </a:r>
          </a:p>
          <a:p>
            <a:pPr>
              <a:lnSpc>
                <a:spcPct val="200000"/>
              </a:lnSpc>
              <a:buFont typeface="Wingdings" panose="05000000000000000000" pitchFamily="2" charset="2"/>
              <a:buChar char="Ø"/>
            </a:pPr>
            <a:r>
              <a:rPr lang="en-US" dirty="0">
                <a:latin typeface="Constantia" panose="02030602050306030303" pitchFamily="18" charset="0"/>
              </a:rPr>
              <a:t>Sharkey, L. (2019, February 14). Reducing diabetes risk with a personalized diet. Retrieved from https://www.medicalnewstoday.com/articles/324433.php</a:t>
            </a:r>
          </a:p>
          <a:p>
            <a:pPr>
              <a:lnSpc>
                <a:spcPct val="200000"/>
              </a:lnSpc>
              <a:buFont typeface="Wingdings" panose="05000000000000000000" pitchFamily="2" charset="2"/>
              <a:buChar char="Ø"/>
            </a:pPr>
            <a:endParaRPr lang="en-US" dirty="0">
              <a:latin typeface="Constantia" panose="02030602050306030303" pitchFamily="18" charset="0"/>
            </a:endParaRPr>
          </a:p>
        </p:txBody>
      </p:sp>
    </p:spTree>
    <p:extLst>
      <p:ext uri="{BB962C8B-B14F-4D97-AF65-F5344CB8AC3E}">
        <p14:creationId xmlns:p14="http://schemas.microsoft.com/office/powerpoint/2010/main" val="3027613705"/>
      </p:ext>
    </p:extLst>
  </p:cSld>
  <p:clrMapOvr>
    <a:masterClrMapping/>
  </p:clrMapOvr>
  <p:transition spd="slow">
    <p:fade/>
  </p:transition>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5931</TotalTime>
  <Words>2992</Words>
  <Application>Microsoft Office PowerPoint</Application>
  <PresentationFormat>Widescreen</PresentationFormat>
  <Paragraphs>99</Paragraphs>
  <Slides>13</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Constantia</vt:lpstr>
      <vt:lpstr>Trebuchet MS</vt:lpstr>
      <vt:lpstr>Wingdings</vt:lpstr>
      <vt:lpstr>Wingdings 3</vt:lpstr>
      <vt:lpstr>Facet</vt:lpstr>
      <vt:lpstr>Personalized Nutritional Plans Course Title Institution of Affiliation Date</vt:lpstr>
      <vt:lpstr>Introduction</vt:lpstr>
      <vt:lpstr>Organizational Culture Survey</vt:lpstr>
      <vt:lpstr>Organizational Culture Survey Cont…</vt:lpstr>
      <vt:lpstr>Problem Statement </vt:lpstr>
      <vt:lpstr>Literature Review</vt:lpstr>
      <vt:lpstr>Proposed Solution</vt:lpstr>
      <vt:lpstr>Organizational Readiness and Expected Outcomes</vt:lpstr>
      <vt:lpstr>EBP Theoretical Framework</vt:lpstr>
      <vt:lpstr>Project Implementation</vt:lpstr>
      <vt:lpstr>Project Evaluation Plan</vt:lpstr>
      <vt:lpstr>References</vt:lpstr>
      <vt:lpstr>References Cont…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Should Same-Sex Marriage Have Children?</dc:title>
  <dc:creator>GERRAKYM</dc:creator>
  <cp:lastModifiedBy>Benard Njane</cp:lastModifiedBy>
  <cp:revision>904</cp:revision>
  <dcterms:created xsi:type="dcterms:W3CDTF">2016-05-08T08:20:33Z</dcterms:created>
  <dcterms:modified xsi:type="dcterms:W3CDTF">2019-11-17T00:38:56Z</dcterms:modified>
</cp:coreProperties>
</file>